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4" r:id="rId6"/>
    <p:sldId id="265" r:id="rId7"/>
    <p:sldId id="266" r:id="rId8"/>
    <p:sldId id="262" r:id="rId9"/>
    <p:sldId id="267" r:id="rId10"/>
    <p:sldId id="268" r:id="rId11"/>
    <p:sldId id="269" r:id="rId12"/>
    <p:sldId id="271" r:id="rId13"/>
    <p:sldId id="273" r:id="rId14"/>
    <p:sldId id="272" r:id="rId15"/>
    <p:sldId id="270" r:id="rId16"/>
    <p:sldId id="274" r:id="rId17"/>
    <p:sldId id="275" r:id="rId18"/>
    <p:sldId id="276" r:id="rId19"/>
    <p:sldId id="278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97" r:id="rId28"/>
    <p:sldId id="285" r:id="rId29"/>
    <p:sldId id="286" r:id="rId30"/>
    <p:sldId id="298" r:id="rId31"/>
    <p:sldId id="287" r:id="rId32"/>
    <p:sldId id="289" r:id="rId33"/>
    <p:sldId id="290" r:id="rId34"/>
    <p:sldId id="299" r:id="rId35"/>
    <p:sldId id="301" r:id="rId36"/>
    <p:sldId id="300" r:id="rId37"/>
    <p:sldId id="293" r:id="rId38"/>
    <p:sldId id="294" r:id="rId39"/>
    <p:sldId id="296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00FF"/>
    <a:srgbClr val="FF99FF"/>
    <a:srgbClr val="003300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78" d="100"/>
          <a:sy n="78" d="100"/>
        </p:scale>
        <p:origin x="9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43D-9485-4928-991D-2BEB6191101A}" type="datetimeFigureOut">
              <a:rPr lang="en-ZA" smtClean="0"/>
              <a:t>2015-01-27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07972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43D-9485-4928-991D-2BEB6191101A}" type="datetimeFigureOut">
              <a:rPr lang="en-ZA" smtClean="0"/>
              <a:t>2015-01-27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4328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43D-9485-4928-991D-2BEB6191101A}" type="datetimeFigureOut">
              <a:rPr lang="en-ZA" smtClean="0"/>
              <a:t>2015-01-27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8921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43D-9485-4928-991D-2BEB6191101A}" type="datetimeFigureOut">
              <a:rPr lang="en-ZA" smtClean="0"/>
              <a:t>2015-01-27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7735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43D-9485-4928-991D-2BEB6191101A}" type="datetimeFigureOut">
              <a:rPr lang="en-ZA" smtClean="0"/>
              <a:t>2015-01-27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0586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43D-9485-4928-991D-2BEB6191101A}" type="datetimeFigureOut">
              <a:rPr lang="en-ZA" smtClean="0"/>
              <a:t>2015-01-27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7004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43D-9485-4928-991D-2BEB6191101A}" type="datetimeFigureOut">
              <a:rPr lang="en-ZA" smtClean="0"/>
              <a:t>2015-01-27</a:t>
            </a:fld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5158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43D-9485-4928-991D-2BEB6191101A}" type="datetimeFigureOut">
              <a:rPr lang="en-ZA" smtClean="0"/>
              <a:t>2015-01-27</a:t>
            </a:fld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9049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43D-9485-4928-991D-2BEB6191101A}" type="datetimeFigureOut">
              <a:rPr lang="en-ZA" smtClean="0"/>
              <a:t>2015-01-27</a:t>
            </a:fld>
            <a:endParaRPr lang="en-Z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272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43D-9485-4928-991D-2BEB6191101A}" type="datetimeFigureOut">
              <a:rPr lang="en-ZA" smtClean="0"/>
              <a:t>2015-01-27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0265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BD43D-9485-4928-991D-2BEB6191101A}" type="datetimeFigureOut">
              <a:rPr lang="en-ZA" smtClean="0"/>
              <a:t>2015-01-27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22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BD43D-9485-4928-991D-2BEB6191101A}" type="datetimeFigureOut">
              <a:rPr lang="en-ZA" smtClean="0"/>
              <a:t>2015-01-27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3757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2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a/ska.ac.za/3gc3/programmes/talk-slides" TargetMode="External"/><Relationship Id="rId2" Type="http://schemas.openxmlformats.org/officeDocument/2006/relationships/hyperlink" Target="https://science.nrao.edu/science/meetings/2014/14th-synthesis-imaging-workshop/lecture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00.pn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19.png"/><Relationship Id="rId14" Type="http://schemas.openxmlformats.org/officeDocument/2006/relationships/image" Target="../media/image19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290.png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39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4" Type="http://schemas.openxmlformats.org/officeDocument/2006/relationships/image" Target="../media/image1.png"/><Relationship Id="rId9" Type="http://schemas.openxmlformats.org/officeDocument/2006/relationships/image" Target="../media/image32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9903" y="179109"/>
            <a:ext cx="9144000" cy="5096333"/>
          </a:xfrm>
        </p:spPr>
        <p:txBody>
          <a:bodyPr>
            <a:normAutofit fontScale="90000"/>
          </a:bodyPr>
          <a:lstStyle/>
          <a:p>
            <a:r>
              <a:rPr lang="en-ZA" b="1" dirty="0" smtClean="0">
                <a:solidFill>
                  <a:srgbClr val="C00000"/>
                </a:solidFill>
              </a:rPr>
              <a:t/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>
                <a:solidFill>
                  <a:srgbClr val="C00000"/>
                </a:solidFill>
              </a:rPr>
              <a:t/>
            </a:r>
            <a:br>
              <a:rPr lang="en-ZA" b="1" dirty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/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>
                <a:solidFill>
                  <a:srgbClr val="C00000"/>
                </a:solidFill>
              </a:rPr>
              <a:t/>
            </a:r>
            <a:br>
              <a:rPr lang="en-ZA" b="1" dirty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Radio-Interferometric Measurement Equation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dirty="0" smtClean="0"/>
              <a:t/>
            </a:r>
            <a:br>
              <a:rPr lang="en-ZA" dirty="0" smtClean="0"/>
            </a:br>
            <a:r>
              <a:rPr lang="en-ZA" sz="4400" dirty="0" smtClean="0">
                <a:solidFill>
                  <a:srgbClr val="0000FF"/>
                </a:solidFill>
              </a:rPr>
              <a:t>Introductory Radio Interferometry Course</a:t>
            </a:r>
            <a:br>
              <a:rPr lang="en-ZA" sz="4400" dirty="0" smtClean="0">
                <a:solidFill>
                  <a:srgbClr val="0000FF"/>
                </a:solidFill>
              </a:rPr>
            </a:br>
            <a:r>
              <a:rPr lang="en-ZA" dirty="0" smtClean="0"/>
              <a:t/>
            </a:r>
            <a:br>
              <a:rPr lang="en-ZA" dirty="0" smtClean="0"/>
            </a:br>
            <a:r>
              <a:rPr lang="en-ZA" sz="3600" dirty="0" smtClean="0">
                <a:solidFill>
                  <a:srgbClr val="CC0099"/>
                </a:solidFill>
              </a:rPr>
              <a:t>Radio Astronomy Techniques and Technologies Group (RATT)</a:t>
            </a:r>
            <a:r>
              <a:rPr lang="en-ZA" sz="4900" dirty="0" smtClean="0"/>
              <a:t/>
            </a:r>
            <a:br>
              <a:rPr lang="en-ZA" sz="4900" dirty="0" smtClean="0"/>
            </a:br>
            <a:r>
              <a:rPr lang="en-ZA" sz="4000" dirty="0" smtClean="0">
                <a:solidFill>
                  <a:schemeClr val="accent6">
                    <a:lumMod val="50000"/>
                  </a:schemeClr>
                </a:solidFill>
              </a:rPr>
              <a:t>Rhodes University</a:t>
            </a:r>
            <a:endParaRPr lang="en-ZA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9903" y="5727271"/>
            <a:ext cx="9144000" cy="1089454"/>
          </a:xfrm>
        </p:spPr>
        <p:txBody>
          <a:bodyPr/>
          <a:lstStyle/>
          <a:p>
            <a:r>
              <a:rPr lang="en-ZA" sz="2800" dirty="0" smtClean="0">
                <a:solidFill>
                  <a:srgbClr val="0000FF"/>
                </a:solidFill>
              </a:rPr>
              <a:t>Modhurita Mitra</a:t>
            </a:r>
          </a:p>
          <a:p>
            <a:r>
              <a:rPr lang="en-ZA" sz="2000" dirty="0" smtClean="0">
                <a:solidFill>
                  <a:schemeClr val="accent2"/>
                </a:solidFill>
              </a:rPr>
              <a:t>February 18, 2015</a:t>
            </a:r>
            <a:endParaRPr lang="en-ZA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05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>
                <a:solidFill>
                  <a:srgbClr val="C00000"/>
                </a:solidFill>
              </a:rPr>
              <a:t>Radio-</a:t>
            </a:r>
            <a:r>
              <a:rPr lang="en-ZA" b="1" dirty="0" err="1">
                <a:solidFill>
                  <a:srgbClr val="C00000"/>
                </a:solidFill>
              </a:rPr>
              <a:t>Interferometric</a:t>
            </a:r>
            <a:r>
              <a:rPr lang="en-ZA" b="1" dirty="0">
                <a:solidFill>
                  <a:srgbClr val="C00000"/>
                </a:solidFill>
              </a:rPr>
              <a:t> Measurement Equation           </a:t>
            </a:r>
            <a:br>
              <a:rPr lang="en-ZA" b="1" dirty="0">
                <a:solidFill>
                  <a:srgbClr val="C00000"/>
                </a:solidFill>
              </a:rPr>
            </a:br>
            <a:r>
              <a:rPr lang="en-ZA" b="1" dirty="0">
                <a:solidFill>
                  <a:srgbClr val="C00000"/>
                </a:solidFill>
              </a:rPr>
              <a:t>                                 (RIME)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64314" y="5060537"/>
                <a:ext cx="9286838" cy="881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𝑎𝑎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ZA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𝑏𝑎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ZA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𝑏𝑏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ZA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e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𝑖𝑉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𝑖𝑉</m:t>
                                </m:r>
                              </m:e>
                              <m:e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ZA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314" y="5060537"/>
                <a:ext cx="9286838" cy="8817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4495284" y="2401061"/>
            <a:ext cx="3874442" cy="2236662"/>
            <a:chOff x="4495284" y="2401061"/>
            <a:chExt cx="3874442" cy="2236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ZA" sz="2800" i="1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sub>
                        </m:sSub>
                        <m:r>
                          <a:rPr lang="en-ZA" sz="28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8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  <m:r>
                              <a:rPr lang="en-ZA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ZA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ZA" sz="28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/>
            <p:cNvSpPr txBox="1"/>
            <p:nvPr/>
          </p:nvSpPr>
          <p:spPr>
            <a:xfrm>
              <a:off x="4495284" y="2401061"/>
              <a:ext cx="1236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Visibility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78292" y="2401061"/>
              <a:ext cx="1491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Brightness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66477" y="4176058"/>
              <a:ext cx="2023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Jones matrices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3" idx="2"/>
            </p:cNvCxnSpPr>
            <p:nvPr/>
          </p:nvCxnSpPr>
          <p:spPr>
            <a:xfrm>
              <a:off x="5113402" y="2862726"/>
              <a:ext cx="372998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2"/>
            </p:cNvCxnSpPr>
            <p:nvPr/>
          </p:nvCxnSpPr>
          <p:spPr>
            <a:xfrm flipH="1">
              <a:off x="6998208" y="2862726"/>
              <a:ext cx="625801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0"/>
              <a:endCxn id="4" idx="2"/>
            </p:cNvCxnSpPr>
            <p:nvPr/>
          </p:nvCxnSpPr>
          <p:spPr>
            <a:xfrm flipH="1" flipV="1">
              <a:off x="6514447" y="3753245"/>
              <a:ext cx="363846" cy="42281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7" idx="0"/>
            </p:cNvCxnSpPr>
            <p:nvPr/>
          </p:nvCxnSpPr>
          <p:spPr>
            <a:xfrm flipV="1">
              <a:off x="6878293" y="3750225"/>
              <a:ext cx="420623" cy="42583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28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248" y="325225"/>
            <a:ext cx="10515600" cy="919978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Component Jones matrices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602" y="1561720"/>
            <a:ext cx="112108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800" dirty="0" smtClean="0"/>
              <a:t>The </a:t>
            </a:r>
            <a:r>
              <a:rPr lang="en-ZA" sz="2800" dirty="0" smtClean="0">
                <a:solidFill>
                  <a:srgbClr val="0000FF"/>
                </a:solidFill>
              </a:rPr>
              <a:t>Jones matrix </a:t>
            </a:r>
            <a:r>
              <a:rPr lang="en-ZA" sz="2800" dirty="0" smtClean="0"/>
              <a:t>for an antenna is a product of several component Jones </a:t>
            </a:r>
          </a:p>
          <a:p>
            <a:pPr algn="ctr"/>
            <a:r>
              <a:rPr lang="en-ZA" sz="2800" dirty="0" smtClean="0"/>
              <a:t>matrices, corresponding to different corrupting effects along the signal path </a:t>
            </a:r>
            <a:endParaRPr lang="en-ZA" sz="2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2002165" y="3409806"/>
            <a:ext cx="8731366" cy="2123372"/>
            <a:chOff x="1234069" y="3348846"/>
            <a:chExt cx="8731366" cy="2123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858710" y="3348846"/>
                  <a:ext cx="509492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ZA" sz="4800" b="1" i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710" y="3348846"/>
                  <a:ext cx="5094921" cy="73866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312585" y="4823825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Parallactic angle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feed rotation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23528" y="4825887"/>
              <a:ext cx="1518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Instrumental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gain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4069" y="4823824"/>
              <a:ext cx="12747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Bandpass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gain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51926" y="4823826"/>
              <a:ext cx="1454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Polarization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leakage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00822" y="4823826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Ionospheric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Faraday rotation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23226" y="4823825"/>
              <a:ext cx="9167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Primary</a:t>
              </a:r>
            </a:p>
            <a:p>
              <a:r>
                <a:rPr lang="en-ZA" dirty="0" smtClean="0"/>
                <a:t>beam</a:t>
              </a:r>
              <a:endParaRPr lang="en-ZA" dirty="0"/>
            </a:p>
          </p:txBody>
        </p:sp>
        <p:cxnSp>
          <p:nvCxnSpPr>
            <p:cNvPr id="12" name="Straight Arrow Connector 11"/>
            <p:cNvCxnSpPr>
              <a:stCxn id="7" idx="0"/>
            </p:cNvCxnSpPr>
            <p:nvPr/>
          </p:nvCxnSpPr>
          <p:spPr>
            <a:xfrm flipV="1">
              <a:off x="1871423" y="3990343"/>
              <a:ext cx="2182380" cy="833481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0"/>
            </p:cNvCxnSpPr>
            <p:nvPr/>
          </p:nvCxnSpPr>
          <p:spPr>
            <a:xfrm flipV="1">
              <a:off x="3182710" y="3990343"/>
              <a:ext cx="1608249" cy="83554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0"/>
            </p:cNvCxnSpPr>
            <p:nvPr/>
          </p:nvCxnSpPr>
          <p:spPr>
            <a:xfrm flipV="1">
              <a:off x="4679048" y="4014884"/>
              <a:ext cx="846814" cy="808942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0"/>
            </p:cNvCxnSpPr>
            <p:nvPr/>
          </p:nvCxnSpPr>
          <p:spPr>
            <a:xfrm flipV="1">
              <a:off x="5781621" y="3983159"/>
              <a:ext cx="458394" cy="840666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5" idx="0"/>
            </p:cNvCxnSpPr>
            <p:nvPr/>
          </p:nvCxnSpPr>
          <p:spPr>
            <a:xfrm flipH="1" flipV="1">
              <a:off x="6959924" y="3983159"/>
              <a:ext cx="291380" cy="840666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7702221" y="3983160"/>
              <a:ext cx="994531" cy="84066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7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809" y="291072"/>
            <a:ext cx="10515600" cy="1189998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Component Jones matrices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23660" y="3173136"/>
                <a:ext cx="571913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4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 </m:t>
                      </m:r>
                      <m:sSub>
                        <m:sSubPr>
                          <m:ctrlP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4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60" y="3173136"/>
                <a:ext cx="5719130" cy="7386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323660" y="1948518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Jones chain:</a:t>
            </a:r>
            <a:endParaRPr lang="en-ZA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462571" y="4206037"/>
            <a:ext cx="1431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Later </a:t>
            </a:r>
          </a:p>
          <a:p>
            <a:r>
              <a:rPr lang="en-ZA" dirty="0" smtClean="0"/>
              <a:t>in signal path</a:t>
            </a:r>
            <a:endParaRPr lang="en-ZA" dirty="0"/>
          </a:p>
        </p:txBody>
      </p:sp>
      <p:sp>
        <p:nvSpPr>
          <p:cNvPr id="6" name="TextBox 5"/>
          <p:cNvSpPr txBox="1"/>
          <p:nvPr/>
        </p:nvSpPr>
        <p:spPr>
          <a:xfrm>
            <a:off x="8214893" y="4206037"/>
            <a:ext cx="1431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Earlier </a:t>
            </a:r>
          </a:p>
          <a:p>
            <a:r>
              <a:rPr lang="en-ZA" dirty="0" smtClean="0"/>
              <a:t>in signal path</a:t>
            </a:r>
            <a:endParaRPr lang="en-ZA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085609" y="4533948"/>
            <a:ext cx="1735282" cy="0"/>
          </a:xfrm>
          <a:prstGeom prst="straightConnector1">
            <a:avLst/>
          </a:prstGeom>
          <a:ln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5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993909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Component Jones matrices</a:t>
            </a:r>
          </a:p>
        </p:txBody>
      </p:sp>
      <p:sp>
        <p:nvSpPr>
          <p:cNvPr id="6" name="Oval 5"/>
          <p:cNvSpPr/>
          <p:nvPr/>
        </p:nvSpPr>
        <p:spPr>
          <a:xfrm>
            <a:off x="10434963" y="166580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sp>
        <p:nvSpPr>
          <p:cNvPr id="23" name="Left Arrow 22"/>
          <p:cNvSpPr/>
          <p:nvPr/>
        </p:nvSpPr>
        <p:spPr>
          <a:xfrm rot="-1140000">
            <a:off x="2499351" y="3174029"/>
            <a:ext cx="7214852" cy="326987"/>
          </a:xfrm>
          <a:prstGeom prst="leftArrow">
            <a:avLst/>
          </a:prstGeom>
          <a:solidFill>
            <a:srgbClr val="FF99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 rot="-1140000">
            <a:off x="4030676" y="2534962"/>
            <a:ext cx="3810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600" dirty="0" smtClean="0">
                <a:solidFill>
                  <a:srgbClr val="FF0000"/>
                </a:solidFill>
              </a:rPr>
              <a:t>Propagation effects</a:t>
            </a:r>
            <a:endParaRPr lang="en-ZA" sz="3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256" y="120118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</a:t>
            </a:r>
            <a:endParaRPr lang="en-ZA" dirty="0">
              <a:solidFill>
                <a:srgbClr val="6600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 rot="-1140000">
                <a:off x="5192145" y="3510184"/>
                <a:ext cx="24191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2800" dirty="0" smtClean="0">
                    <a:solidFill>
                      <a:srgbClr val="00B050"/>
                    </a:solidFill>
                  </a:rPr>
                  <a:t>Jones matrix,  </a:t>
                </a:r>
                <a14:m>
                  <m:oMath xmlns:m="http://schemas.openxmlformats.org/officeDocument/2006/math">
                    <m:r>
                      <a:rPr lang="en-ZA" sz="28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en-ZA" sz="2800" b="1" i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-1140000">
                <a:off x="5192145" y="3510184"/>
                <a:ext cx="2419124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5446" t="-2844" r="-495" b="-1564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 rot="-1140000">
                <a:off x="3549023" y="4045587"/>
                <a:ext cx="615617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    </m:t>
                      </m:r>
                      <m:sSub>
                        <m:sSubPr>
                          <m:ctrlP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48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-1140000">
                <a:off x="3549023" y="4045587"/>
                <a:ext cx="6156172" cy="73866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8885965" y="4195916"/>
            <a:ext cx="1431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Earlier </a:t>
            </a:r>
          </a:p>
          <a:p>
            <a:r>
              <a:rPr lang="en-ZA" dirty="0" smtClean="0"/>
              <a:t>in signal path</a:t>
            </a:r>
            <a:endParaRPr lang="en-ZA" dirty="0"/>
          </a:p>
        </p:txBody>
      </p:sp>
      <p:sp>
        <p:nvSpPr>
          <p:cNvPr id="56" name="TextBox 55"/>
          <p:cNvSpPr txBox="1"/>
          <p:nvPr/>
        </p:nvSpPr>
        <p:spPr>
          <a:xfrm>
            <a:off x="4182155" y="5847665"/>
            <a:ext cx="1431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Later </a:t>
            </a:r>
          </a:p>
          <a:p>
            <a:r>
              <a:rPr lang="en-ZA" dirty="0" smtClean="0"/>
              <a:t>in signal path</a:t>
            </a:r>
            <a:endParaRPr lang="en-ZA" dirty="0"/>
          </a:p>
        </p:txBody>
      </p:sp>
      <p:cxnSp>
        <p:nvCxnSpPr>
          <p:cNvPr id="57" name="Straight Arrow Connector 56"/>
          <p:cNvCxnSpPr/>
          <p:nvPr/>
        </p:nvCxnSpPr>
        <p:spPr>
          <a:xfrm rot="-1140000" flipH="1">
            <a:off x="6233876" y="5295902"/>
            <a:ext cx="1711915" cy="52475"/>
          </a:xfrm>
          <a:prstGeom prst="straightConnector1">
            <a:avLst/>
          </a:prstGeom>
          <a:ln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79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027" y="146917"/>
            <a:ext cx="10515600" cy="909151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Component Jones matrices</a:t>
            </a:r>
            <a:endParaRPr lang="en-ZA" dirty="0"/>
          </a:p>
        </p:txBody>
      </p:sp>
      <p:grpSp>
        <p:nvGrpSpPr>
          <p:cNvPr id="23" name="Group 22"/>
          <p:cNvGrpSpPr/>
          <p:nvPr/>
        </p:nvGrpSpPr>
        <p:grpSpPr>
          <a:xfrm>
            <a:off x="2458508" y="1064397"/>
            <a:ext cx="6943947" cy="1296674"/>
            <a:chOff x="1567077" y="1359467"/>
            <a:chExt cx="6943947" cy="1296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110589" y="1408833"/>
                  <a:ext cx="4400435" cy="4723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𝑝𝑛</m:t>
                            </m:r>
                          </m:sub>
                        </m:s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b>
                        </m:s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</m:t>
                        </m:r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ZA" sz="28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0589" y="1408833"/>
                  <a:ext cx="4400435" cy="47237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1567077" y="1359467"/>
              <a:ext cx="1867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800" dirty="0" smtClean="0">
                  <a:solidFill>
                    <a:srgbClr val="00B050"/>
                  </a:solidFill>
                </a:rPr>
                <a:t>Antenna</a:t>
              </a:r>
              <a:r>
                <a:rPr lang="en-ZA" sz="2800" dirty="0" smtClean="0">
                  <a:solidFill>
                    <a:srgbClr val="660066"/>
                  </a:solidFill>
                </a:rPr>
                <a:t> </a:t>
              </a:r>
              <a:r>
                <a:rPr lang="en-ZA" sz="2800" i="1" dirty="0" smtClean="0">
                  <a:solidFill>
                    <a:srgbClr val="CC0099"/>
                  </a:solidFill>
                </a:rPr>
                <a:t>p </a:t>
              </a:r>
              <a:r>
                <a:rPr lang="en-ZA" sz="2800" dirty="0" smtClean="0"/>
                <a:t>:</a:t>
              </a:r>
              <a:endParaRPr lang="en-ZA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67077" y="2132921"/>
              <a:ext cx="1867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800" dirty="0" smtClean="0">
                  <a:solidFill>
                    <a:srgbClr val="00B050"/>
                  </a:solidFill>
                </a:rPr>
                <a:t>Antenna</a:t>
              </a:r>
              <a:r>
                <a:rPr lang="en-ZA" sz="2800" dirty="0" smtClean="0">
                  <a:solidFill>
                    <a:srgbClr val="660066"/>
                  </a:solidFill>
                </a:rPr>
                <a:t> </a:t>
              </a:r>
              <a:r>
                <a:rPr lang="en-ZA" sz="2800" i="1" dirty="0">
                  <a:solidFill>
                    <a:srgbClr val="CC0099"/>
                  </a:solidFill>
                </a:rPr>
                <a:t>q</a:t>
              </a:r>
              <a:r>
                <a:rPr lang="en-ZA" sz="2800" i="1" dirty="0" smtClean="0">
                  <a:solidFill>
                    <a:srgbClr val="CC0099"/>
                  </a:solidFill>
                </a:rPr>
                <a:t> </a:t>
              </a:r>
              <a:r>
                <a:rPr lang="en-ZA" sz="2800" dirty="0" smtClean="0"/>
                <a:t>:</a:t>
              </a:r>
              <a:endParaRPr lang="en-ZA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110589" y="2131695"/>
                  <a:ext cx="4369851" cy="4723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𝑞𝑛</m:t>
                            </m:r>
                          </m:sub>
                        </m:s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b>
                        </m:s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</m:t>
                        </m:r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ZA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0589" y="2131695"/>
                  <a:ext cx="4369851" cy="47237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939770" y="4887130"/>
                <a:ext cx="8054576" cy="60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𝑝𝑛</m:t>
                          </m:r>
                        </m:sub>
                      </m:sSub>
                      <m:r>
                        <a:rPr lang="en-ZA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  <m:r>
                        <a:rPr lang="en-ZA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ZA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ZA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ZA" sz="2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ZA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ZA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ZA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ZA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ZA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Sup>
                        <m:sSubSupPr>
                          <m:ctrlPr>
                            <a:rPr lang="en-ZA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ZA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ZA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ZA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ZA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ZA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𝑞𝑛</m:t>
                          </m:r>
                        </m:sub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770" y="4887130"/>
                <a:ext cx="8054576" cy="6092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73997" y="5713749"/>
                <a:ext cx="8786123" cy="51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𝑝𝑛</m:t>
                          </m:r>
                        </m:sub>
                      </m:sSub>
                      <m:d>
                        <m:dPr>
                          <m:ctrlPr>
                            <a:rPr lang="en-ZA" sz="28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ZA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ZA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ZA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ZA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ZA" sz="280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d>
                                <m:dPr>
                                  <m:ctrlPr>
                                    <a:rPr lang="en-ZA" sz="280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ZA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28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  <m:sub>
                                      <m:r>
                                        <a:rPr lang="en-ZA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ZA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ZA" sz="280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ZA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ZA" sz="2800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𝑱</m:t>
                                          </m:r>
                                        </m:e>
                                        <m:sub>
                                          <m:r>
                                            <a:rPr lang="en-ZA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ZA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ZA" sz="28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ZA" sz="2800" b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  <m:r>
                                        <a:rPr lang="en-ZA" sz="2800" b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en-ZA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ZA" sz="2800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𝑱</m:t>
                                          </m:r>
                                        </m:e>
                                        <m:sub>
                                          <m:r>
                                            <a:rPr lang="en-ZA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ZA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ZA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</m:sSubSup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ZA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ZA" sz="28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  <m:sub>
                                      <m:r>
                                        <a:rPr lang="en-ZA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ZA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ZA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ZA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ZA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ZA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𝑞𝑛</m:t>
                          </m:r>
                        </m:sub>
                        <m:sup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997" y="5713749"/>
                <a:ext cx="8786123" cy="5168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4325558" y="2526411"/>
            <a:ext cx="3874442" cy="2236662"/>
            <a:chOff x="4495284" y="2401061"/>
            <a:chExt cx="3874442" cy="2236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ZA" sz="2800" i="1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sub>
                        </m:sSub>
                        <m:r>
                          <a:rPr lang="en-ZA" sz="28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8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  <m:r>
                              <a:rPr lang="en-ZA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ZA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ZA" sz="28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/>
            <p:cNvSpPr txBox="1"/>
            <p:nvPr/>
          </p:nvSpPr>
          <p:spPr>
            <a:xfrm>
              <a:off x="4495284" y="2401061"/>
              <a:ext cx="1236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Visibility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78292" y="2401061"/>
              <a:ext cx="1491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Brightness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66477" y="4176058"/>
              <a:ext cx="2023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Jones matrices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6" idx="2"/>
            </p:cNvCxnSpPr>
            <p:nvPr/>
          </p:nvCxnSpPr>
          <p:spPr>
            <a:xfrm>
              <a:off x="5113402" y="2862726"/>
              <a:ext cx="372998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7" idx="2"/>
            </p:cNvCxnSpPr>
            <p:nvPr/>
          </p:nvCxnSpPr>
          <p:spPr>
            <a:xfrm flipH="1">
              <a:off x="6998208" y="2862726"/>
              <a:ext cx="625801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8" idx="0"/>
              <a:endCxn id="15" idx="2"/>
            </p:cNvCxnSpPr>
            <p:nvPr/>
          </p:nvCxnSpPr>
          <p:spPr>
            <a:xfrm flipH="1" flipV="1">
              <a:off x="6514447" y="3753245"/>
              <a:ext cx="363846" cy="42281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8" idx="0"/>
            </p:cNvCxnSpPr>
            <p:nvPr/>
          </p:nvCxnSpPr>
          <p:spPr>
            <a:xfrm flipV="1">
              <a:off x="6878293" y="3750225"/>
              <a:ext cx="420623" cy="42583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600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533" y="131407"/>
            <a:ext cx="10515600" cy="902566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Calibration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66285" y="1005503"/>
                <a:ext cx="945425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2800" dirty="0" smtClean="0">
                    <a:solidFill>
                      <a:srgbClr val="CC0099"/>
                    </a:solidFill>
                  </a:rPr>
                  <a:t>Calibration</a:t>
                </a:r>
                <a:r>
                  <a:rPr lang="en-ZA" sz="2800" dirty="0" smtClean="0"/>
                  <a:t>: Determining and correcting for </a:t>
                </a:r>
                <a:r>
                  <a:rPr lang="en-ZA" sz="2800" dirty="0" smtClean="0">
                    <a:solidFill>
                      <a:srgbClr val="00B050"/>
                    </a:solidFill>
                  </a:rPr>
                  <a:t>propagation effects</a:t>
                </a:r>
              </a:p>
              <a:p>
                <a:r>
                  <a:rPr lang="en-ZA" sz="2800" dirty="0"/>
                  <a:t> </a:t>
                </a:r>
                <a:r>
                  <a:rPr lang="en-ZA" sz="2800" dirty="0" smtClean="0"/>
                  <a:t>                    in order to compute the </a:t>
                </a:r>
                <a:r>
                  <a:rPr lang="en-ZA" sz="2800" dirty="0" smtClean="0">
                    <a:solidFill>
                      <a:srgbClr val="FF0000"/>
                    </a:solidFill>
                  </a:rPr>
                  <a:t>brightness</a:t>
                </a:r>
                <a:r>
                  <a:rPr lang="en-ZA" sz="2800" dirty="0" smtClean="0"/>
                  <a:t>. </a:t>
                </a:r>
              </a:p>
              <a:p>
                <a:r>
                  <a:rPr lang="en-ZA" sz="2800" dirty="0"/>
                  <a:t> </a:t>
                </a:r>
                <a:r>
                  <a:rPr lang="en-ZA" sz="2800" dirty="0" smtClean="0"/>
                  <a:t>                    </a:t>
                </a:r>
              </a:p>
              <a:p>
                <a:r>
                  <a:rPr lang="en-ZA" sz="2800" dirty="0"/>
                  <a:t> </a:t>
                </a:r>
                <a:r>
                  <a:rPr lang="en-ZA" sz="2800" dirty="0" smtClean="0"/>
                  <a:t>                    i.e., solve for Jones matrices </a:t>
                </a:r>
                <a14:m>
                  <m:oMath xmlns:m="http://schemas.openxmlformats.org/officeDocument/2006/math">
                    <m:r>
                      <a:rPr lang="en-ZA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ZA" sz="2800" dirty="0" smtClean="0"/>
                  <a:t> to compute </a:t>
                </a:r>
                <a14:m>
                  <m:oMath xmlns:m="http://schemas.openxmlformats.org/officeDocument/2006/math">
                    <m:r>
                      <a:rPr lang="en-ZA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sz="2800" dirty="0" smtClean="0"/>
                  <a:t>:</a:t>
                </a:r>
                <a:endParaRPr lang="en-ZA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285" y="1005503"/>
                <a:ext cx="9454255" cy="1815882"/>
              </a:xfrm>
              <a:prstGeom prst="rect">
                <a:avLst/>
              </a:prstGeom>
              <a:blipFill rotWithShape="0">
                <a:blip r:embed="rId2"/>
                <a:stretch>
                  <a:fillRect l="-1289" t="-3356" b="-872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4251112" y="2956465"/>
            <a:ext cx="3874442" cy="2236662"/>
            <a:chOff x="4495284" y="2401061"/>
            <a:chExt cx="3874442" cy="2236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ZA" sz="2800" i="1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sub>
                        </m:sSub>
                        <m:r>
                          <a:rPr lang="en-ZA" sz="28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8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  <m:r>
                              <a:rPr lang="en-ZA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ZA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ZA" sz="28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4495284" y="2401061"/>
              <a:ext cx="1236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Visibility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78292" y="2401061"/>
              <a:ext cx="1491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Brightness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66477" y="4176058"/>
              <a:ext cx="2023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Jones matrices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7" idx="2"/>
            </p:cNvCxnSpPr>
            <p:nvPr/>
          </p:nvCxnSpPr>
          <p:spPr>
            <a:xfrm>
              <a:off x="5113402" y="2862726"/>
              <a:ext cx="372998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2"/>
            </p:cNvCxnSpPr>
            <p:nvPr/>
          </p:nvCxnSpPr>
          <p:spPr>
            <a:xfrm flipH="1">
              <a:off x="6998208" y="2862726"/>
              <a:ext cx="625801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0"/>
              <a:endCxn id="6" idx="2"/>
            </p:cNvCxnSpPr>
            <p:nvPr/>
          </p:nvCxnSpPr>
          <p:spPr>
            <a:xfrm flipH="1" flipV="1">
              <a:off x="6514447" y="3753245"/>
              <a:ext cx="363846" cy="42281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0"/>
            </p:cNvCxnSpPr>
            <p:nvPr/>
          </p:nvCxnSpPr>
          <p:spPr>
            <a:xfrm flipV="1">
              <a:off x="6878293" y="3750225"/>
              <a:ext cx="420623" cy="42583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66566" y="5439306"/>
                <a:ext cx="2971263" cy="579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Z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sSup>
                        <m:sSupPr>
                          <m:ctrlP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ZA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ZA" sz="28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66" y="5439306"/>
                <a:ext cx="2971263" cy="57913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83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82" y="167698"/>
            <a:ext cx="10515600" cy="1325563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Direction-independent and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direction-dependent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2723" y="1605758"/>
            <a:ext cx="60108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Propagation effects can be of two kinds:</a:t>
            </a:r>
          </a:p>
          <a:p>
            <a:r>
              <a:rPr lang="en-ZA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Direction-independent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Direction-dependent effects</a:t>
            </a:r>
            <a:endParaRPr lang="en-ZA" sz="28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2723" y="3534137"/>
            <a:ext cx="9091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These effects can be represented by different Jones matrices:</a:t>
            </a:r>
            <a:endParaRPr lang="en-ZA" sz="2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725803" y="4577330"/>
            <a:ext cx="6781958" cy="1770372"/>
            <a:chOff x="3272733" y="4688957"/>
            <a:chExt cx="6781958" cy="1770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400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4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en-ZA" sz="4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3272733" y="5812998"/>
              <a:ext cx="18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>
                  <a:solidFill>
                    <a:srgbClr val="0000FF"/>
                  </a:solidFill>
                </a:rPr>
                <a:t>Final Jones matrix</a:t>
              </a:r>
              <a:endParaRPr lang="en-ZA" dirty="0">
                <a:solidFill>
                  <a:srgbClr val="0000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45483" y="5812998"/>
              <a:ext cx="2319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Direction-independent</a:t>
              </a:r>
            </a:p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effects</a:t>
              </a:r>
              <a:endParaRPr lang="en-ZA" dirty="0">
                <a:solidFill>
                  <a:srgbClr val="CC0099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6973" y="5775067"/>
              <a:ext cx="21977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Direction-dependent</a:t>
              </a:r>
            </a:p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effects</a:t>
              </a:r>
              <a:endParaRPr lang="en-ZA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6" idx="0"/>
            </p:cNvCxnSpPr>
            <p:nvPr/>
          </p:nvCxnSpPr>
          <p:spPr>
            <a:xfrm flipV="1">
              <a:off x="4202379" y="5366065"/>
              <a:ext cx="816188" cy="446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390920" y="5366065"/>
              <a:ext cx="1" cy="448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0"/>
            </p:cNvCxnSpPr>
            <p:nvPr/>
          </p:nvCxnSpPr>
          <p:spPr>
            <a:xfrm flipH="1" flipV="1">
              <a:off x="7101539" y="5366065"/>
              <a:ext cx="1854293" cy="409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88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82" y="167698"/>
            <a:ext cx="10515600" cy="1325563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Direction-independent and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direction-dependent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950431" y="1586058"/>
            <a:ext cx="6781958" cy="1770372"/>
            <a:chOff x="3272733" y="4688957"/>
            <a:chExt cx="6781958" cy="1770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400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4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en-ZA" sz="4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3272733" y="5812998"/>
              <a:ext cx="18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>
                  <a:solidFill>
                    <a:srgbClr val="0000FF"/>
                  </a:solidFill>
                </a:rPr>
                <a:t>Final Jones matrix</a:t>
              </a:r>
              <a:endParaRPr lang="en-ZA" dirty="0">
                <a:solidFill>
                  <a:srgbClr val="0000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45483" y="5812998"/>
              <a:ext cx="2319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Direction-independent</a:t>
              </a:r>
            </a:p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effects</a:t>
              </a:r>
              <a:endParaRPr lang="en-ZA" dirty="0">
                <a:solidFill>
                  <a:srgbClr val="CC0099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6973" y="5775067"/>
              <a:ext cx="21977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Direction-dependent</a:t>
              </a:r>
            </a:p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effects</a:t>
              </a:r>
              <a:endParaRPr lang="en-ZA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6" idx="0"/>
            </p:cNvCxnSpPr>
            <p:nvPr/>
          </p:nvCxnSpPr>
          <p:spPr>
            <a:xfrm flipV="1">
              <a:off x="4202379" y="5366065"/>
              <a:ext cx="816188" cy="446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390920" y="5366065"/>
              <a:ext cx="1" cy="448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0"/>
            </p:cNvCxnSpPr>
            <p:nvPr/>
          </p:nvCxnSpPr>
          <p:spPr>
            <a:xfrm flipH="1" flipV="1">
              <a:off x="7101539" y="5366065"/>
              <a:ext cx="1854293" cy="409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64274" y="4738483"/>
                <a:ext cx="2457724" cy="565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ZA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274" y="4738483"/>
                <a:ext cx="2457724" cy="5653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324368" y="5476447"/>
                <a:ext cx="3584828" cy="603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ZA" sz="28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ZA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ZA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sSubSup>
                            <m:sSubSupPr>
                              <m:ctrlPr>
                                <a:rPr lang="en-ZA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ZA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ZA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ZA" sz="28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68" y="5476447"/>
                <a:ext cx="3584828" cy="6032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923181" y="3428612"/>
            <a:ext cx="224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V</a:t>
            </a:r>
            <a:r>
              <a:rPr lang="en-ZA" dirty="0" smtClean="0"/>
              <a:t>isibility-plane effects</a:t>
            </a:r>
            <a:endParaRPr lang="en-ZA" dirty="0"/>
          </a:p>
        </p:txBody>
      </p:sp>
      <p:sp>
        <p:nvSpPr>
          <p:cNvPr id="17" name="TextBox 16"/>
          <p:cNvSpPr txBox="1"/>
          <p:nvPr/>
        </p:nvSpPr>
        <p:spPr>
          <a:xfrm>
            <a:off x="7705039" y="3442073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I</a:t>
            </a:r>
            <a:r>
              <a:rPr lang="en-ZA" dirty="0" smtClean="0"/>
              <a:t>mage-plane effects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5859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Direction-independent and </a:t>
            </a:r>
            <a:br>
              <a:rPr lang="en-ZA" b="1" dirty="0">
                <a:solidFill>
                  <a:srgbClr val="C00000"/>
                </a:solidFill>
              </a:rPr>
            </a:br>
            <a:r>
              <a:rPr lang="en-ZA" b="1" dirty="0">
                <a:solidFill>
                  <a:srgbClr val="C00000"/>
                </a:solidFill>
              </a:rPr>
              <a:t>direction-dependent effects</a:t>
            </a:r>
            <a:endParaRPr lang="en-ZA" dirty="0"/>
          </a:p>
        </p:txBody>
      </p:sp>
      <p:grpSp>
        <p:nvGrpSpPr>
          <p:cNvPr id="43" name="Group 42"/>
          <p:cNvGrpSpPr/>
          <p:nvPr/>
        </p:nvGrpSpPr>
        <p:grpSpPr>
          <a:xfrm>
            <a:off x="2108269" y="2302550"/>
            <a:ext cx="8731366" cy="4120094"/>
            <a:chOff x="1730317" y="2363510"/>
            <a:chExt cx="8731366" cy="4120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354958" y="2363510"/>
                  <a:ext cx="509492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ZA" sz="4800" b="1" i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4958" y="2363510"/>
                  <a:ext cx="5094921" cy="73866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808833" y="3838489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Parallactic angle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feed rotation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19776" y="3840551"/>
              <a:ext cx="1518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Instrumental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gain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30317" y="3838488"/>
              <a:ext cx="12747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Bandpass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gain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48174" y="3838490"/>
              <a:ext cx="1454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Polarization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leakage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97070" y="3838490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Ionospheric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Faraday rotation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19474" y="3838489"/>
              <a:ext cx="9167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Primary</a:t>
              </a:r>
            </a:p>
            <a:p>
              <a:r>
                <a:rPr lang="en-ZA" dirty="0" smtClean="0"/>
                <a:t>beam</a:t>
              </a:r>
              <a:endParaRPr lang="en-ZA" dirty="0"/>
            </a:p>
          </p:txBody>
        </p:sp>
        <p:cxnSp>
          <p:nvCxnSpPr>
            <p:cNvPr id="11" name="Straight Arrow Connector 10"/>
            <p:cNvCxnSpPr>
              <a:stCxn id="7" idx="0"/>
            </p:cNvCxnSpPr>
            <p:nvPr/>
          </p:nvCxnSpPr>
          <p:spPr>
            <a:xfrm flipV="1">
              <a:off x="2367671" y="3005007"/>
              <a:ext cx="2182380" cy="8334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0"/>
            </p:cNvCxnSpPr>
            <p:nvPr/>
          </p:nvCxnSpPr>
          <p:spPr>
            <a:xfrm flipV="1">
              <a:off x="3678958" y="3005007"/>
              <a:ext cx="1608249" cy="83554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0"/>
            </p:cNvCxnSpPr>
            <p:nvPr/>
          </p:nvCxnSpPr>
          <p:spPr>
            <a:xfrm flipV="1">
              <a:off x="5175296" y="3029548"/>
              <a:ext cx="846814" cy="80894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0"/>
            </p:cNvCxnSpPr>
            <p:nvPr/>
          </p:nvCxnSpPr>
          <p:spPr>
            <a:xfrm flipV="1">
              <a:off x="6277869" y="2997823"/>
              <a:ext cx="458394" cy="84066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0"/>
            </p:cNvCxnSpPr>
            <p:nvPr/>
          </p:nvCxnSpPr>
          <p:spPr>
            <a:xfrm flipH="1" flipV="1">
              <a:off x="7456172" y="2997823"/>
              <a:ext cx="291380" cy="84066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0"/>
            </p:cNvCxnSpPr>
            <p:nvPr/>
          </p:nvCxnSpPr>
          <p:spPr>
            <a:xfrm flipH="1" flipV="1">
              <a:off x="8198469" y="2997823"/>
              <a:ext cx="1330908" cy="84066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936227" y="5837273"/>
              <a:ext cx="2319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Direction-independent</a:t>
              </a:r>
            </a:p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effects</a:t>
              </a:r>
              <a:endParaRPr lang="en-ZA" dirty="0">
                <a:solidFill>
                  <a:srgbClr val="CC0099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97141" y="5094027"/>
              <a:ext cx="21977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Direction-dependent</a:t>
              </a:r>
            </a:p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effect</a:t>
              </a:r>
              <a:endParaRPr lang="en-ZA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endCxn id="10" idx="2"/>
            </p:cNvCxnSpPr>
            <p:nvPr/>
          </p:nvCxnSpPr>
          <p:spPr>
            <a:xfrm flipV="1">
              <a:off x="6276606" y="4484820"/>
              <a:ext cx="1263" cy="616138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7120969" y="4574804"/>
              <a:ext cx="335203" cy="1142291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7323605" y="4484819"/>
              <a:ext cx="1861959" cy="147956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4836742" y="4472803"/>
              <a:ext cx="242699" cy="1364470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3402438" y="4482048"/>
              <a:ext cx="1452981" cy="148233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2157001" y="4486882"/>
              <a:ext cx="2613894" cy="1673556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213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993909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</a:t>
            </a:r>
            <a:r>
              <a:rPr lang="en-ZA" b="1" dirty="0" smtClean="0">
                <a:solidFill>
                  <a:srgbClr val="C00000"/>
                </a:solidFill>
              </a:rPr>
              <a:t>irection-independent </a:t>
            </a:r>
            <a:r>
              <a:rPr lang="en-ZA" b="1" dirty="0">
                <a:solidFill>
                  <a:srgbClr val="C00000"/>
                </a:solidFill>
              </a:rPr>
              <a:t>effects</a:t>
            </a:r>
          </a:p>
        </p:txBody>
      </p:sp>
      <p:sp>
        <p:nvSpPr>
          <p:cNvPr id="6" name="Oval 5"/>
          <p:cNvSpPr/>
          <p:nvPr/>
        </p:nvSpPr>
        <p:spPr>
          <a:xfrm>
            <a:off x="10434963" y="166580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sp>
        <p:nvSpPr>
          <p:cNvPr id="23" name="Left Arrow 22"/>
          <p:cNvSpPr/>
          <p:nvPr/>
        </p:nvSpPr>
        <p:spPr>
          <a:xfrm rot="-1140000">
            <a:off x="2499351" y="3174029"/>
            <a:ext cx="7214852" cy="326987"/>
          </a:xfrm>
          <a:prstGeom prst="leftArrow">
            <a:avLst/>
          </a:prstGeom>
          <a:solidFill>
            <a:srgbClr val="FF99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256" y="120118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</a:t>
            </a:r>
            <a:endParaRPr lang="en-ZA" dirty="0">
              <a:solidFill>
                <a:srgbClr val="660066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 rot="4260000">
            <a:off x="3712223" y="2236774"/>
            <a:ext cx="4042063" cy="2495235"/>
            <a:chOff x="5617152" y="4166754"/>
            <a:chExt cx="4042063" cy="2948909"/>
          </a:xfrm>
        </p:grpSpPr>
        <p:sp>
          <p:nvSpPr>
            <p:cNvPr id="3" name="Arc 2"/>
            <p:cNvSpPr/>
            <p:nvPr/>
          </p:nvSpPr>
          <p:spPr>
            <a:xfrm>
              <a:off x="5617152" y="4621845"/>
              <a:ext cx="4042063" cy="2493818"/>
            </a:xfrm>
            <a:prstGeom prst="arc">
              <a:avLst>
                <a:gd name="adj1" fmla="val 12192198"/>
                <a:gd name="adj2" fmla="val 201749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5" name="Arc 14"/>
            <p:cNvSpPr/>
            <p:nvPr/>
          </p:nvSpPr>
          <p:spPr>
            <a:xfrm>
              <a:off x="5617152" y="4166754"/>
              <a:ext cx="4042063" cy="2493818"/>
            </a:xfrm>
            <a:prstGeom prst="arc">
              <a:avLst>
                <a:gd name="adj1" fmla="val 12628077"/>
                <a:gd name="adj2" fmla="val 19521588"/>
              </a:avLst>
            </a:prstGeom>
            <a:ln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rgbClr val="CC0099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239063" y="3113929"/>
                <a:ext cx="46006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4000" b="1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ZA" sz="4000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63" y="3113929"/>
                <a:ext cx="460062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254051" y="4381620"/>
            <a:ext cx="3361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Same in all directions </a:t>
            </a:r>
          </a:p>
        </p:txBody>
      </p:sp>
    </p:spTree>
    <p:extLst>
      <p:ext uri="{BB962C8B-B14F-4D97-AF65-F5344CB8AC3E}">
        <p14:creationId xmlns:p14="http://schemas.microsoft.com/office/powerpoint/2010/main" val="22036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ZA" b="1" dirty="0" smtClean="0">
                <a:solidFill>
                  <a:srgbClr val="C00000"/>
                </a:solidFill>
              </a:rPr>
              <a:t>Radio-Interferometric </a:t>
            </a:r>
            <a:r>
              <a:rPr lang="en-ZA" b="1" dirty="0">
                <a:solidFill>
                  <a:srgbClr val="C00000"/>
                </a:solidFill>
              </a:rPr>
              <a:t>Measurement </a:t>
            </a:r>
            <a:r>
              <a:rPr lang="en-ZA" b="1" dirty="0" smtClean="0">
                <a:solidFill>
                  <a:srgbClr val="C00000"/>
                </a:solidFill>
              </a:rPr>
              <a:t>Equation          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                                 (RIME)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7567"/>
            <a:ext cx="10515600" cy="4299395"/>
          </a:xfrm>
        </p:spPr>
        <p:txBody>
          <a:bodyPr/>
          <a:lstStyle/>
          <a:p>
            <a:endParaRPr lang="en-ZA" dirty="0" smtClean="0"/>
          </a:p>
          <a:p>
            <a:pPr marL="0" indent="0">
              <a:buNone/>
            </a:pPr>
            <a:endParaRPr lang="en-ZA" dirty="0" smtClean="0"/>
          </a:p>
          <a:p>
            <a:r>
              <a:rPr lang="en-ZA" dirty="0" smtClean="0">
                <a:solidFill>
                  <a:srgbClr val="0000FF"/>
                </a:solidFill>
              </a:rPr>
              <a:t>Compact, intuitive, </a:t>
            </a:r>
            <a:r>
              <a:rPr lang="en-ZA" dirty="0" smtClean="0">
                <a:solidFill>
                  <a:srgbClr val="CC0099"/>
                </a:solidFill>
              </a:rPr>
              <a:t>matrix</a:t>
            </a:r>
            <a:r>
              <a:rPr lang="en-ZA" dirty="0" smtClean="0">
                <a:solidFill>
                  <a:srgbClr val="0000FF"/>
                </a:solidFill>
              </a:rPr>
              <a:t>-based way of representing </a:t>
            </a:r>
            <a:r>
              <a:rPr lang="en-ZA" dirty="0" smtClean="0">
                <a:solidFill>
                  <a:srgbClr val="CC0099"/>
                </a:solidFill>
              </a:rPr>
              <a:t>propagation effects</a:t>
            </a:r>
            <a:r>
              <a:rPr lang="en-ZA" dirty="0" smtClean="0">
                <a:solidFill>
                  <a:srgbClr val="0000FF"/>
                </a:solidFill>
              </a:rPr>
              <a:t> in radio interferometry. </a:t>
            </a:r>
          </a:p>
          <a:p>
            <a:r>
              <a:rPr lang="en-ZA" dirty="0" smtClean="0">
                <a:solidFill>
                  <a:srgbClr val="0000FF"/>
                </a:solidFill>
              </a:rPr>
              <a:t>Useful for </a:t>
            </a:r>
            <a:r>
              <a:rPr lang="en-ZA" dirty="0" smtClean="0">
                <a:solidFill>
                  <a:srgbClr val="CC0099"/>
                </a:solidFill>
              </a:rPr>
              <a:t>calibration</a:t>
            </a:r>
            <a:r>
              <a:rPr lang="en-ZA" dirty="0" smtClean="0">
                <a:solidFill>
                  <a:srgbClr val="0000FF"/>
                </a:solidFill>
              </a:rPr>
              <a:t> (solving for and correcting these propagation effects). </a:t>
            </a:r>
            <a:endParaRPr lang="en-ZA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86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993909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Direction-dependent </a:t>
            </a:r>
            <a:r>
              <a:rPr lang="en-ZA" b="1" dirty="0">
                <a:solidFill>
                  <a:srgbClr val="C00000"/>
                </a:solidFill>
              </a:rPr>
              <a:t>effects</a:t>
            </a:r>
          </a:p>
        </p:txBody>
      </p:sp>
      <p:sp>
        <p:nvSpPr>
          <p:cNvPr id="6" name="Oval 5"/>
          <p:cNvSpPr/>
          <p:nvPr/>
        </p:nvSpPr>
        <p:spPr>
          <a:xfrm>
            <a:off x="10434963" y="166580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sp>
        <p:nvSpPr>
          <p:cNvPr id="23" name="Left Arrow 22"/>
          <p:cNvSpPr/>
          <p:nvPr/>
        </p:nvSpPr>
        <p:spPr>
          <a:xfrm rot="-1140000">
            <a:off x="2499351" y="3174029"/>
            <a:ext cx="7214852" cy="326987"/>
          </a:xfrm>
          <a:prstGeom prst="leftArrow">
            <a:avLst/>
          </a:prstGeom>
          <a:solidFill>
            <a:srgbClr val="FF99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256" y="120118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</a:t>
            </a:r>
            <a:endParaRPr lang="en-ZA" dirty="0">
              <a:solidFill>
                <a:srgbClr val="660066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 rot="4260000">
            <a:off x="4094609" y="1458113"/>
            <a:ext cx="4042063" cy="3770279"/>
            <a:chOff x="5967743" y="3006450"/>
            <a:chExt cx="4042063" cy="3770279"/>
          </a:xfrm>
        </p:grpSpPr>
        <p:sp>
          <p:nvSpPr>
            <p:cNvPr id="3" name="Arc 2"/>
            <p:cNvSpPr/>
            <p:nvPr/>
          </p:nvSpPr>
          <p:spPr>
            <a:xfrm>
              <a:off x="5967743" y="4666572"/>
              <a:ext cx="4042063" cy="2110157"/>
            </a:xfrm>
            <a:prstGeom prst="arc">
              <a:avLst>
                <a:gd name="adj1" fmla="val 12192198"/>
                <a:gd name="adj2" fmla="val 201749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6315193" y="3006450"/>
              <a:ext cx="3350315" cy="1857404"/>
            </a:xfrm>
            <a:custGeom>
              <a:avLst/>
              <a:gdLst>
                <a:gd name="connsiteX0" fmla="*/ 43573 w 3350315"/>
                <a:gd name="connsiteY0" fmla="*/ 1840994 h 1857404"/>
                <a:gd name="connsiteX1" fmla="*/ 55765 w 3350315"/>
                <a:gd name="connsiteY1" fmla="*/ 1194818 h 1857404"/>
                <a:gd name="connsiteX2" fmla="*/ 592213 w 3350315"/>
                <a:gd name="connsiteY2" fmla="*/ 1438658 h 1857404"/>
                <a:gd name="connsiteX3" fmla="*/ 628789 w 3350315"/>
                <a:gd name="connsiteY3" fmla="*/ 548642 h 1857404"/>
                <a:gd name="connsiteX4" fmla="*/ 1238389 w 3350315"/>
                <a:gd name="connsiteY4" fmla="*/ 1207010 h 1857404"/>
                <a:gd name="connsiteX5" fmla="*/ 1482229 w 3350315"/>
                <a:gd name="connsiteY5" fmla="*/ 2 h 1857404"/>
                <a:gd name="connsiteX6" fmla="*/ 1994293 w 3350315"/>
                <a:gd name="connsiteY6" fmla="*/ 1194818 h 1857404"/>
                <a:gd name="connsiteX7" fmla="*/ 2481973 w 3350315"/>
                <a:gd name="connsiteY7" fmla="*/ 402338 h 1857404"/>
                <a:gd name="connsiteX8" fmla="*/ 2701429 w 3350315"/>
                <a:gd name="connsiteY8" fmla="*/ 1328930 h 1857404"/>
                <a:gd name="connsiteX9" fmla="*/ 3311029 w 3350315"/>
                <a:gd name="connsiteY9" fmla="*/ 1024130 h 1857404"/>
                <a:gd name="connsiteX10" fmla="*/ 3286645 w 3350315"/>
                <a:gd name="connsiteY10" fmla="*/ 1767842 h 1857404"/>
                <a:gd name="connsiteX11" fmla="*/ 3262261 w 3350315"/>
                <a:gd name="connsiteY11" fmla="*/ 1816610 h 1857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50315" h="1857404">
                  <a:moveTo>
                    <a:pt x="43573" y="1840994"/>
                  </a:moveTo>
                  <a:cubicBezTo>
                    <a:pt x="3949" y="1551434"/>
                    <a:pt x="-35675" y="1261874"/>
                    <a:pt x="55765" y="1194818"/>
                  </a:cubicBezTo>
                  <a:cubicBezTo>
                    <a:pt x="147205" y="1127762"/>
                    <a:pt x="496709" y="1546354"/>
                    <a:pt x="592213" y="1438658"/>
                  </a:cubicBezTo>
                  <a:cubicBezTo>
                    <a:pt x="687717" y="1330962"/>
                    <a:pt x="521093" y="587250"/>
                    <a:pt x="628789" y="548642"/>
                  </a:cubicBezTo>
                  <a:cubicBezTo>
                    <a:pt x="736485" y="510034"/>
                    <a:pt x="1096149" y="1298450"/>
                    <a:pt x="1238389" y="1207010"/>
                  </a:cubicBezTo>
                  <a:cubicBezTo>
                    <a:pt x="1380629" y="1115570"/>
                    <a:pt x="1356245" y="2034"/>
                    <a:pt x="1482229" y="2"/>
                  </a:cubicBezTo>
                  <a:cubicBezTo>
                    <a:pt x="1608213" y="-2030"/>
                    <a:pt x="1827669" y="1127762"/>
                    <a:pt x="1994293" y="1194818"/>
                  </a:cubicBezTo>
                  <a:cubicBezTo>
                    <a:pt x="2160917" y="1261874"/>
                    <a:pt x="2364117" y="379986"/>
                    <a:pt x="2481973" y="402338"/>
                  </a:cubicBezTo>
                  <a:cubicBezTo>
                    <a:pt x="2599829" y="424690"/>
                    <a:pt x="2563253" y="1225298"/>
                    <a:pt x="2701429" y="1328930"/>
                  </a:cubicBezTo>
                  <a:cubicBezTo>
                    <a:pt x="2839605" y="1432562"/>
                    <a:pt x="3213493" y="950978"/>
                    <a:pt x="3311029" y="1024130"/>
                  </a:cubicBezTo>
                  <a:cubicBezTo>
                    <a:pt x="3408565" y="1097282"/>
                    <a:pt x="3294773" y="1635762"/>
                    <a:pt x="3286645" y="1767842"/>
                  </a:cubicBezTo>
                  <a:cubicBezTo>
                    <a:pt x="3278517" y="1899922"/>
                    <a:pt x="3270389" y="1858266"/>
                    <a:pt x="3262261" y="1816610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882128" y="3337522"/>
                <a:ext cx="4520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ZA" sz="4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128" y="3337522"/>
                <a:ext cx="452047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8027196" y="4607522"/>
            <a:ext cx="3260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800" dirty="0" smtClean="0"/>
              <a:t>Varies with direction </a:t>
            </a:r>
          </a:p>
        </p:txBody>
      </p:sp>
    </p:spTree>
    <p:extLst>
      <p:ext uri="{BB962C8B-B14F-4D97-AF65-F5344CB8AC3E}">
        <p14:creationId xmlns:p14="http://schemas.microsoft.com/office/powerpoint/2010/main" val="399642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6955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Structure of Jones matrices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16608" y="2298178"/>
                <a:ext cx="4315285" cy="899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rotation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2298178"/>
                <a:ext cx="4315285" cy="8999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77103" y="3497755"/>
                <a:ext cx="3907737" cy="863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leakage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103" y="3497755"/>
                <a:ext cx="3907737" cy="8633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06396" y="4660785"/>
                <a:ext cx="3465693" cy="866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gain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96" y="4660785"/>
                <a:ext cx="3465693" cy="8663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877103" y="1563100"/>
            <a:ext cx="611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Most Jones matrices have a simple form:</a:t>
            </a:r>
            <a:endParaRPr lang="en-ZA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139762" y="5961888"/>
            <a:ext cx="299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mtClean="0"/>
              <a:t>(</a:t>
            </a:r>
            <a:r>
              <a:rPr lang="en-ZA" smtClean="0"/>
              <a:t>in a </a:t>
            </a:r>
            <a:r>
              <a:rPr lang="en-ZA" dirty="0" smtClean="0"/>
              <a:t>circularly polarized basis)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4785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177" y="170966"/>
            <a:ext cx="10515600" cy="1094085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Rotation matrices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97152" y="1415139"/>
                <a:ext cx="4315285" cy="899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rotation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152" y="1415139"/>
                <a:ext cx="4315285" cy="8999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97152" y="2731353"/>
            <a:ext cx="1734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rgbClr val="00B050"/>
                </a:solidFill>
              </a:rPr>
              <a:t>Examples: </a:t>
            </a:r>
            <a:endParaRPr lang="en-ZA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42176" y="3623236"/>
                <a:ext cx="2635850" cy="797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176" y="3623236"/>
                <a:ext cx="2635850" cy="7975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56283" y="4913915"/>
                <a:ext cx="2621743" cy="797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Z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𝜒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𝜒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283" y="4913915"/>
                <a:ext cx="2621743" cy="7975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97152" y="3760422"/>
            <a:ext cx="4613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err="1" smtClean="0"/>
              <a:t>Parallactic</a:t>
            </a:r>
            <a:r>
              <a:rPr lang="en-ZA" sz="2800" dirty="0" smtClean="0"/>
              <a:t> angle feed rotation:</a:t>
            </a:r>
            <a:endParaRPr lang="en-ZA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597152" y="5051101"/>
            <a:ext cx="4462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err="1" smtClean="0"/>
              <a:t>Ionospheric</a:t>
            </a:r>
            <a:r>
              <a:rPr lang="en-ZA" sz="2800" dirty="0" smtClean="0"/>
              <a:t> Faraday rotation:</a:t>
            </a:r>
            <a:endParaRPr lang="en-ZA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373786" y="2885241"/>
            <a:ext cx="169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err="1" smtClean="0"/>
              <a:t>Parallactic</a:t>
            </a:r>
            <a:r>
              <a:rPr lang="en-ZA" dirty="0" smtClean="0"/>
              <a:t> angle</a:t>
            </a:r>
            <a:endParaRPr lang="en-ZA" dirty="0"/>
          </a:p>
        </p:txBody>
      </p:sp>
      <p:sp>
        <p:nvSpPr>
          <p:cNvPr id="11" name="TextBox 10"/>
          <p:cNvSpPr txBox="1"/>
          <p:nvPr/>
        </p:nvSpPr>
        <p:spPr>
          <a:xfrm>
            <a:off x="7931663" y="6179076"/>
            <a:ext cx="22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Faraday rotation angle</a:t>
            </a:r>
            <a:endParaRPr lang="en-ZA" dirty="0"/>
          </a:p>
        </p:txBody>
      </p:sp>
      <p:cxnSp>
        <p:nvCxnSpPr>
          <p:cNvPr id="18" name="Straight Arrow Connector 17"/>
          <p:cNvCxnSpPr>
            <a:stCxn id="10" idx="2"/>
          </p:cNvCxnSpPr>
          <p:nvPr/>
        </p:nvCxnSpPr>
        <p:spPr>
          <a:xfrm>
            <a:off x="8223506" y="3254573"/>
            <a:ext cx="0" cy="382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</p:cNvCxnSpPr>
          <p:nvPr/>
        </p:nvCxnSpPr>
        <p:spPr>
          <a:xfrm flipH="1" flipV="1">
            <a:off x="9057277" y="5685988"/>
            <a:ext cx="15949" cy="49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5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177" y="170966"/>
            <a:ext cx="10515600" cy="1094085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Leakage matrices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7152" y="2731353"/>
            <a:ext cx="1734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rgbClr val="00B050"/>
                </a:solidFill>
              </a:rPr>
              <a:t>Examples: </a:t>
            </a:r>
            <a:endParaRPr lang="en-ZA" sz="28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7152" y="3652020"/>
            <a:ext cx="3177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Polarization leakage:</a:t>
            </a:r>
            <a:endParaRPr lang="en-ZA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06415" y="1362126"/>
                <a:ext cx="3907737" cy="863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leakage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15" y="1362126"/>
                <a:ext cx="3907737" cy="8633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89695" y="3480531"/>
                <a:ext cx="2500941" cy="866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695" y="3480531"/>
                <a:ext cx="2500941" cy="8661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017612" y="5035296"/>
            <a:ext cx="264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Polarization leakage terms</a:t>
            </a:r>
            <a:endParaRPr lang="en-ZA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49568" y="4283642"/>
            <a:ext cx="1755648" cy="70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0128" y="3852672"/>
            <a:ext cx="1085088" cy="113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9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177" y="170966"/>
            <a:ext cx="10515600" cy="1094085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Gain matrices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7152" y="2731353"/>
            <a:ext cx="1734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rgbClr val="00B050"/>
                </a:solidFill>
              </a:rPr>
              <a:t>Examples: </a:t>
            </a:r>
            <a:endParaRPr lang="en-ZA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4019" y="3542606"/>
                <a:ext cx="5697072" cy="958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Z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ZA" sz="28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p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  <m:e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p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019" y="3542606"/>
                <a:ext cx="5697072" cy="9588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34019" y="4779071"/>
                <a:ext cx="7368364" cy="1067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Z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Z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ZA" sz="28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ZA" sz="280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p>
                                        <m: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p>
                                    </m:s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p>
                                        <m: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p>
                                    </m:s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019" y="4779071"/>
                <a:ext cx="7368364" cy="10672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97152" y="3760422"/>
            <a:ext cx="2836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Instrumental gain:</a:t>
            </a:r>
            <a:endParaRPr lang="en-ZA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597152" y="5051101"/>
            <a:ext cx="2354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err="1" smtClean="0"/>
              <a:t>Bandpass</a:t>
            </a:r>
            <a:r>
              <a:rPr lang="en-ZA" sz="2800" dirty="0" smtClean="0"/>
              <a:t> gain:</a:t>
            </a:r>
            <a:endParaRPr lang="en-ZA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99011" y="1481232"/>
                <a:ext cx="3465693" cy="866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gain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11" y="1481232"/>
                <a:ext cx="3465693" cy="8663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4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392" y="145669"/>
            <a:ext cx="10515600" cy="1171067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 dependent effect: Primary bea</a:t>
            </a:r>
            <a:r>
              <a:rPr lang="en-ZA" b="1" dirty="0">
                <a:solidFill>
                  <a:srgbClr val="C00000"/>
                </a:solidFill>
              </a:rPr>
              <a:t>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0149" y="1316736"/>
            <a:ext cx="1075608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The </a:t>
            </a:r>
            <a:r>
              <a:rPr lang="en-ZA" sz="2800" dirty="0" smtClean="0">
                <a:solidFill>
                  <a:srgbClr val="CC0099"/>
                </a:solidFill>
              </a:rPr>
              <a:t>primary beam of the antenna </a:t>
            </a:r>
            <a:r>
              <a:rPr lang="en-ZA" sz="2800" dirty="0" smtClean="0">
                <a:solidFill>
                  <a:srgbClr val="0000FF"/>
                </a:solidFill>
              </a:rPr>
              <a:t>is the most </a:t>
            </a:r>
          </a:p>
          <a:p>
            <a:r>
              <a:rPr lang="en-ZA" sz="2800" dirty="0">
                <a:solidFill>
                  <a:srgbClr val="0000FF"/>
                </a:solidFill>
              </a:rPr>
              <a:t> </a:t>
            </a:r>
            <a:r>
              <a:rPr lang="en-ZA" sz="2800" dirty="0" smtClean="0">
                <a:solidFill>
                  <a:srgbClr val="0000FF"/>
                </a:solidFill>
              </a:rPr>
              <a:t>   important direction-dependent effect</a:t>
            </a:r>
          </a:p>
          <a:p>
            <a:endParaRPr lang="en-ZA" sz="2800" dirty="0" smtClean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Becomes important in </a:t>
            </a:r>
            <a:r>
              <a:rPr lang="en-ZA" sz="2800" dirty="0" smtClean="0">
                <a:solidFill>
                  <a:srgbClr val="CC0099"/>
                </a:solidFill>
              </a:rPr>
              <a:t>wide-field, wide-band </a:t>
            </a:r>
            <a:r>
              <a:rPr lang="en-ZA" sz="2800" dirty="0" smtClean="0">
                <a:solidFill>
                  <a:srgbClr val="0000FF"/>
                </a:solidFill>
              </a:rPr>
              <a:t>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8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The primary beam pattern has a </a:t>
            </a:r>
            <a:r>
              <a:rPr lang="en-ZA" sz="2800" dirty="0" smtClean="0">
                <a:solidFill>
                  <a:srgbClr val="FF0000"/>
                </a:solidFill>
              </a:rPr>
              <a:t>multiplicative effect in the </a:t>
            </a:r>
          </a:p>
          <a:p>
            <a:r>
              <a:rPr lang="en-ZA" sz="2800" dirty="0" smtClean="0">
                <a:solidFill>
                  <a:srgbClr val="FF0000"/>
                </a:solidFill>
              </a:rPr>
              <a:t>    image plane</a:t>
            </a:r>
            <a:r>
              <a:rPr lang="en-ZA" sz="2800" dirty="0" smtClean="0">
                <a:solidFill>
                  <a:srgbClr val="0000FF"/>
                </a:solidFill>
              </a:rPr>
              <a:t>, </a:t>
            </a:r>
            <a:r>
              <a:rPr lang="en-ZA" sz="2800" dirty="0" smtClean="0">
                <a:solidFill>
                  <a:srgbClr val="00B050"/>
                </a:solidFill>
              </a:rPr>
              <a:t>convolutional effect in the visibility plane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2800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We </a:t>
            </a:r>
            <a:r>
              <a:rPr lang="en-ZA" sz="2800" dirty="0" smtClean="0">
                <a:solidFill>
                  <a:srgbClr val="0000FF"/>
                </a:solidFill>
              </a:rPr>
              <a:t>will consider the example of an </a:t>
            </a:r>
            <a:r>
              <a:rPr lang="en-ZA" sz="2800" dirty="0" smtClean="0">
                <a:solidFill>
                  <a:srgbClr val="CC0099"/>
                </a:solidFill>
              </a:rPr>
              <a:t>EVLA</a:t>
            </a:r>
            <a:r>
              <a:rPr lang="en-ZA" sz="2800" dirty="0" smtClean="0">
                <a:solidFill>
                  <a:srgbClr val="0000FF"/>
                </a:solidFill>
              </a:rPr>
              <a:t> </a:t>
            </a:r>
            <a:r>
              <a:rPr lang="en-ZA" sz="2800" dirty="0" smtClean="0">
                <a:solidFill>
                  <a:srgbClr val="0000FF"/>
                </a:solidFill>
              </a:rPr>
              <a:t>(Expanded Very Large Array)</a:t>
            </a:r>
          </a:p>
          <a:p>
            <a:r>
              <a:rPr lang="en-ZA" sz="2800" dirty="0">
                <a:solidFill>
                  <a:srgbClr val="0000FF"/>
                </a:solidFill>
              </a:rPr>
              <a:t> </a:t>
            </a:r>
            <a:r>
              <a:rPr lang="en-ZA" sz="2800" dirty="0" smtClean="0">
                <a:solidFill>
                  <a:srgbClr val="0000FF"/>
                </a:solidFill>
              </a:rPr>
              <a:t>    </a:t>
            </a:r>
            <a:r>
              <a:rPr lang="en-ZA" sz="2800" dirty="0" smtClean="0">
                <a:solidFill>
                  <a:srgbClr val="0000FF"/>
                </a:solidFill>
              </a:rPr>
              <a:t>antenna </a:t>
            </a:r>
            <a:r>
              <a:rPr lang="en-ZA" sz="2800" dirty="0" smtClean="0">
                <a:solidFill>
                  <a:srgbClr val="0000FF"/>
                </a:solidFill>
              </a:rPr>
              <a:t>here</a:t>
            </a:r>
            <a:endParaRPr lang="en-ZA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36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8" y="228595"/>
            <a:ext cx="10515600" cy="1325563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P</a:t>
            </a:r>
            <a:r>
              <a:rPr lang="en-ZA" b="1" dirty="0" smtClean="0">
                <a:solidFill>
                  <a:srgbClr val="C00000"/>
                </a:solidFill>
              </a:rPr>
              <a:t>rimary beam amplitude variation with distance from </a:t>
            </a:r>
            <a:r>
              <a:rPr lang="en-ZA" b="1" dirty="0" err="1" smtClean="0">
                <a:solidFill>
                  <a:srgbClr val="C00000"/>
                </a:solidFill>
              </a:rPr>
              <a:t>center</a:t>
            </a:r>
            <a:endParaRPr lang="en-ZA" b="1" dirty="0">
              <a:solidFill>
                <a:srgbClr val="C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98799" y="2450593"/>
            <a:ext cx="3760410" cy="2761676"/>
            <a:chOff x="7198799" y="2450593"/>
            <a:chExt cx="3760410" cy="27616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2516" y="2450593"/>
              <a:ext cx="3236693" cy="230428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942613" y="4842937"/>
              <a:ext cx="987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Distance</a:t>
              </a:r>
              <a:endParaRPr lang="en-ZA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6801959" y="3418070"/>
              <a:ext cx="1163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dirty="0" smtClean="0"/>
                <a:t>Beam gain</a:t>
              </a:r>
              <a:endParaRPr lang="en-ZA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06" y="1756514"/>
            <a:ext cx="4358248" cy="43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8" y="228596"/>
            <a:ext cx="10515600" cy="945578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EVLA primary beam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0" t="18835" r="18926" b="19663"/>
          <a:stretch/>
        </p:blipFill>
        <p:spPr>
          <a:xfrm>
            <a:off x="3438144" y="1296094"/>
            <a:ext cx="4998720" cy="4996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3764" y="57388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1⁰</a:t>
            </a:r>
            <a:endParaRPr lang="en-ZA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833926" y="3794570"/>
            <a:ext cx="12192" cy="2313621"/>
          </a:xfrm>
          <a:prstGeom prst="line">
            <a:avLst/>
          </a:prstGeom>
          <a:ln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900672" y="3794570"/>
            <a:ext cx="73152" cy="2313621"/>
          </a:xfrm>
          <a:prstGeom prst="line">
            <a:avLst/>
          </a:prstGeom>
          <a:ln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75218" y="5923526"/>
            <a:ext cx="837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33926" y="5923526"/>
            <a:ext cx="849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40603" y="1961652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Main lobe</a:t>
            </a:r>
            <a:endParaRPr lang="en-ZA" dirty="0"/>
          </a:p>
        </p:txBody>
      </p:sp>
      <p:sp>
        <p:nvSpPr>
          <p:cNvPr id="22" name="TextBox 21"/>
          <p:cNvSpPr txBox="1"/>
          <p:nvPr/>
        </p:nvSpPr>
        <p:spPr>
          <a:xfrm>
            <a:off x="8973312" y="1485765"/>
            <a:ext cx="98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First null</a:t>
            </a:r>
            <a:endParaRPr lang="en-ZA" dirty="0"/>
          </a:p>
        </p:txBody>
      </p:sp>
      <p:sp>
        <p:nvSpPr>
          <p:cNvPr id="23" name="TextBox 22"/>
          <p:cNvSpPr txBox="1"/>
          <p:nvPr/>
        </p:nvSpPr>
        <p:spPr>
          <a:xfrm>
            <a:off x="9118412" y="3609904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First </a:t>
            </a:r>
            <a:r>
              <a:rPr lang="en-ZA" dirty="0" err="1" smtClean="0"/>
              <a:t>sidelobe</a:t>
            </a:r>
            <a:endParaRPr lang="en-ZA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706624" y="2362851"/>
            <a:ext cx="2977140" cy="1431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78752" y="1855097"/>
            <a:ext cx="2279904" cy="1327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400544" y="3794570"/>
            <a:ext cx="1670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6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96769"/>
            <a:ext cx="10515600" cy="867328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Primary beam rotation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beam_rota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5674" y="1761850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3229355" y="894522"/>
            <a:ext cx="602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An EVLA antenna has an alt-azimuth mount; </a:t>
            </a:r>
          </a:p>
          <a:p>
            <a:pPr algn="ctr"/>
            <a:r>
              <a:rPr lang="en-ZA" dirty="0" smtClean="0"/>
              <a:t>the primary beam rotates during the course of an observation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5042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242184"/>
            <a:ext cx="10515600" cy="1325563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Variation of primary beam with frequency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beam_freq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183" y="1690688"/>
            <a:ext cx="4351337" cy="4351338"/>
          </a:xfrm>
        </p:spPr>
      </p:pic>
      <p:grpSp>
        <p:nvGrpSpPr>
          <p:cNvPr id="7" name="Group 6"/>
          <p:cNvGrpSpPr/>
          <p:nvPr/>
        </p:nvGrpSpPr>
        <p:grpSpPr>
          <a:xfrm>
            <a:off x="7297677" y="2436932"/>
            <a:ext cx="3602842" cy="2615712"/>
            <a:chOff x="7297677" y="2436932"/>
            <a:chExt cx="3602842" cy="26157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6735" y="2436932"/>
              <a:ext cx="3123784" cy="22463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755678" y="4683312"/>
              <a:ext cx="1165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Frequency</a:t>
              </a:r>
              <a:endParaRPr lang="en-ZA" dirty="0"/>
            </a:p>
          </p:txBody>
        </p:sp>
        <p:sp>
          <p:nvSpPr>
            <p:cNvPr id="6" name="TextBox 5"/>
            <p:cNvSpPr txBox="1"/>
            <p:nvPr/>
          </p:nvSpPr>
          <p:spPr>
            <a:xfrm rot="-5400000">
              <a:off x="6900837" y="3375455"/>
              <a:ext cx="1163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dirty="0" smtClean="0"/>
                <a:t>Beam gain</a:t>
              </a:r>
              <a:endParaRPr lang="en-ZA" dirty="0"/>
            </a:p>
          </p:txBody>
        </p:sp>
      </p:grpSp>
    </p:spTree>
    <p:extLst>
      <p:ext uri="{BB962C8B-B14F-4D97-AF65-F5344CB8AC3E}">
        <p14:creationId xmlns:p14="http://schemas.microsoft.com/office/powerpoint/2010/main" val="76775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1141557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Introduction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0434963" y="166580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7" name="Group 6"/>
          <p:cNvGrpSpPr/>
          <p:nvPr/>
        </p:nvGrpSpPr>
        <p:grpSpPr>
          <a:xfrm>
            <a:off x="9642288" y="2249302"/>
            <a:ext cx="1585349" cy="1017368"/>
            <a:chOff x="8870548" y="1164214"/>
            <a:chExt cx="1585349" cy="1017368"/>
          </a:xfrm>
        </p:grpSpPr>
        <p:sp>
          <p:nvSpPr>
            <p:cNvPr id="8" name="Rectangle 7"/>
            <p:cNvSpPr/>
            <p:nvPr/>
          </p:nvSpPr>
          <p:spPr>
            <a:xfrm>
              <a:off x="9286973" y="1164214"/>
              <a:ext cx="1168924" cy="717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9286972" y="1164214"/>
              <a:ext cx="1159497" cy="7129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9286971" y="1877115"/>
              <a:ext cx="11689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9286971" y="1164214"/>
              <a:ext cx="0" cy="712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866720" y="1812250"/>
                  <a:ext cx="4580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6720" y="1812250"/>
                  <a:ext cx="45807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870122" y="1468095"/>
                  <a:ext cx="1795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122" y="1468095"/>
                  <a:ext cx="179536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690" r="-20690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870548" y="1325033"/>
                  <a:ext cx="465705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548" y="1325033"/>
                  <a:ext cx="465705" cy="39126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Left Arrow 22"/>
          <p:cNvSpPr/>
          <p:nvPr/>
        </p:nvSpPr>
        <p:spPr>
          <a:xfrm rot="-1140000">
            <a:off x="2499351" y="3174029"/>
            <a:ext cx="7214852" cy="326987"/>
          </a:xfrm>
          <a:prstGeom prst="leftArrow">
            <a:avLst/>
          </a:prstGeom>
          <a:solidFill>
            <a:srgbClr val="FF99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rgbClr val="FF99FF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525009" y="3560054"/>
                <a:ext cx="4579587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Z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Z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Z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sub>
                          </m:sSub>
                          <m:r>
                            <a:rPr lang="en-Z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Z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Z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ZA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Components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electric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field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</m:oMath>
                  </m:oMathPara>
                </a14:m>
                <a:endParaRPr lang="en-ZA" b="0" dirty="0" smtClean="0">
                  <a:solidFill>
                    <a:srgbClr val="0000FF"/>
                  </a:solidFill>
                </a:endParaRPr>
              </a:p>
              <a:p>
                <a:r>
                  <a:rPr lang="en-ZA" dirty="0" smtClean="0">
                    <a:solidFill>
                      <a:srgbClr val="0000FF"/>
                    </a:solidFill>
                  </a:rPr>
                  <a:t>              in reference frame of sky, </a:t>
                </a:r>
                <a:r>
                  <a:rPr lang="en-ZA" dirty="0" smtClean="0">
                    <a:solidFill>
                      <a:srgbClr val="FF99FF"/>
                    </a:solidFill>
                  </a:rPr>
                  <a:t>at the source</a:t>
                </a:r>
                <a:endParaRPr lang="en-ZA" dirty="0">
                  <a:solidFill>
                    <a:srgbClr val="FF99FF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009" y="3560054"/>
                <a:ext cx="4579587" cy="668260"/>
              </a:xfrm>
              <a:prstGeom prst="rect">
                <a:avLst/>
              </a:prstGeom>
              <a:blipFill rotWithShape="0">
                <a:blip r:embed="rId7"/>
                <a:stretch>
                  <a:fillRect r="-266" b="-1363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23288" y="2005158"/>
                <a:ext cx="4530727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Z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Z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Z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Z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Z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Z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Z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ZA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Voltages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measured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antenna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feed</m:t>
                      </m:r>
                    </m:oMath>
                  </m:oMathPara>
                </a14:m>
                <a:endParaRPr lang="en-ZA" b="0" dirty="0" smtClean="0">
                  <a:solidFill>
                    <a:srgbClr val="0000FF"/>
                  </a:solidFill>
                </a:endParaRPr>
              </a:p>
              <a:p>
                <a:r>
                  <a:rPr lang="en-ZA" dirty="0" smtClean="0">
                    <a:solidFill>
                      <a:srgbClr val="0000FF"/>
                    </a:solidFill>
                  </a:rPr>
                  <a:t>              (linearly or circularly polarized)</a:t>
                </a:r>
                <a:endParaRPr lang="en-ZA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8" y="2005158"/>
                <a:ext cx="4530727" cy="668260"/>
              </a:xfrm>
              <a:prstGeom prst="rect">
                <a:avLst/>
              </a:prstGeom>
              <a:blipFill rotWithShape="0"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 rot="-1140000">
            <a:off x="4030676" y="2534962"/>
            <a:ext cx="3810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600" dirty="0" smtClean="0">
                <a:solidFill>
                  <a:srgbClr val="FF0000"/>
                </a:solidFill>
              </a:rPr>
              <a:t>Propagation effects</a:t>
            </a:r>
            <a:endParaRPr lang="en-ZA" sz="3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256" y="120118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</a:t>
            </a:r>
            <a:endParaRPr lang="en-ZA" dirty="0">
              <a:solidFill>
                <a:srgbClr val="660066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97110" y="3738578"/>
            <a:ext cx="977858" cy="1047529"/>
            <a:chOff x="5818431" y="1896271"/>
            <a:chExt cx="977858" cy="1047529"/>
          </a:xfrm>
        </p:grpSpPr>
        <p:sp>
          <p:nvSpPr>
            <p:cNvPr id="29" name="Rectangle 28"/>
            <p:cNvSpPr/>
            <p:nvPr/>
          </p:nvSpPr>
          <p:spPr>
            <a:xfrm rot="1200000">
              <a:off x="5940926" y="1980433"/>
              <a:ext cx="620792" cy="79335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5818431" y="2627327"/>
              <a:ext cx="568999" cy="220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6099698" y="1896271"/>
              <a:ext cx="298082" cy="9576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6397779" y="2097395"/>
              <a:ext cx="277795" cy="744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280197" y="2205266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0197" y="2205266"/>
                  <a:ext cx="190758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8750" r="-15625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6581378" y="2401363"/>
                  <a:ext cx="214911" cy="202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378" y="2401363"/>
                  <a:ext cx="214911" cy="20294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8571" r="-34286" b="-60606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994780" y="2740860"/>
                  <a:ext cx="209838" cy="202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780" y="2740860"/>
                  <a:ext cx="209838" cy="2029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8571" r="-25714" b="-51515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1707857" y="3783960"/>
            <a:ext cx="863402" cy="1329948"/>
            <a:chOff x="8892156" y="4919375"/>
            <a:chExt cx="863402" cy="1329948"/>
          </a:xfrm>
        </p:grpSpPr>
        <p:sp>
          <p:nvSpPr>
            <p:cNvPr id="45" name="Rectangle 44"/>
            <p:cNvSpPr/>
            <p:nvPr/>
          </p:nvSpPr>
          <p:spPr>
            <a:xfrm>
              <a:off x="8984961" y="4919375"/>
              <a:ext cx="298082" cy="95766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 flipV="1">
              <a:off x="8984961" y="4919375"/>
              <a:ext cx="298082" cy="9576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9283043" y="4919375"/>
              <a:ext cx="0" cy="957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8984961" y="5877044"/>
              <a:ext cx="2980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8892156" y="5879991"/>
                  <a:ext cx="5241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156" y="5879991"/>
                  <a:ext cx="52411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9223809" y="5187728"/>
                  <a:ext cx="531749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3809" y="5187728"/>
                  <a:ext cx="531749" cy="39126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667432" y="4173762"/>
                <a:ext cx="238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ZA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ZA" b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32" y="4173762"/>
                <a:ext cx="238848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8205" t="-4444" r="-28205" b="-1111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20456" y="5921601"/>
                <a:ext cx="950196" cy="4631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456" y="5921601"/>
                <a:ext cx="950196" cy="46314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137485" y="5047011"/>
                <a:ext cx="103316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85" y="5047011"/>
                <a:ext cx="1033167" cy="62235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89357" y="4284538"/>
                <a:ext cx="929422" cy="493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357" y="4284538"/>
                <a:ext cx="929422" cy="493661"/>
              </a:xfrm>
              <a:prstGeom prst="rect">
                <a:avLst/>
              </a:prstGeom>
              <a:blipFill rotWithShape="0">
                <a:blip r:embed="rId17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79417" y="1268805"/>
                <a:ext cx="5418471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ZA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Z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Z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Z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a:rPr lang="en-Z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Z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Z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Z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ZA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Components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electric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field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</m:oMath>
                  </m:oMathPara>
                </a14:m>
                <a:endParaRPr lang="en-ZA" b="0" dirty="0" smtClean="0">
                  <a:solidFill>
                    <a:srgbClr val="0000FF"/>
                  </a:solidFill>
                </a:endParaRPr>
              </a:p>
              <a:p>
                <a:r>
                  <a:rPr lang="en-ZA" dirty="0" smtClean="0">
                    <a:solidFill>
                      <a:srgbClr val="0000FF"/>
                    </a:solidFill>
                  </a:rPr>
                  <a:t>                          in reference frame of sky, </a:t>
                </a:r>
                <a:r>
                  <a:rPr lang="en-ZA" dirty="0" smtClean="0">
                    <a:solidFill>
                      <a:srgbClr val="FF99FF"/>
                    </a:solidFill>
                  </a:rPr>
                  <a:t>at the observer</a:t>
                </a:r>
                <a:endParaRPr lang="en-ZA" dirty="0">
                  <a:solidFill>
                    <a:srgbClr val="FF99FF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7" y="1268805"/>
                <a:ext cx="5418471" cy="668260"/>
              </a:xfrm>
              <a:prstGeom prst="rect">
                <a:avLst/>
              </a:prstGeom>
              <a:blipFill rotWithShape="0">
                <a:blip r:embed="rId18"/>
                <a:stretch>
                  <a:fillRect r="-225" b="-1363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365771" y="4894670"/>
            <a:ext cx="2027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0000FF"/>
                </a:solidFill>
              </a:rPr>
              <a:t>Can be represented</a:t>
            </a:r>
          </a:p>
          <a:p>
            <a:pPr algn="ctr"/>
            <a:r>
              <a:rPr lang="en-ZA" dirty="0" smtClean="0">
                <a:solidFill>
                  <a:srgbClr val="0000FF"/>
                </a:solidFill>
              </a:rPr>
              <a:t>as vectors:</a:t>
            </a:r>
            <a:endParaRPr lang="en-ZA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4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015" y="542406"/>
            <a:ext cx="10515600" cy="800100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Incorporating primary beam in calibration 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62" y="1751929"/>
            <a:ext cx="4157883" cy="4110013"/>
          </a:xfrm>
        </p:spPr>
      </p:pic>
      <p:sp>
        <p:nvSpPr>
          <p:cNvPr id="6" name="TextBox 5"/>
          <p:cNvSpPr txBox="1"/>
          <p:nvPr/>
        </p:nvSpPr>
        <p:spPr>
          <a:xfrm>
            <a:off x="1242232" y="6195804"/>
            <a:ext cx="422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/>
              <a:t>Calibration </a:t>
            </a:r>
            <a:r>
              <a:rPr lang="en-ZA" dirty="0" smtClean="0">
                <a:solidFill>
                  <a:srgbClr val="CC0066"/>
                </a:solidFill>
              </a:rPr>
              <a:t>without primary beam </a:t>
            </a:r>
            <a:r>
              <a:rPr lang="en-ZA" dirty="0" smtClean="0"/>
              <a:t>included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09340" y="1751929"/>
            <a:ext cx="4145973" cy="4813207"/>
            <a:chOff x="6660572" y="2057444"/>
            <a:chExt cx="4145973" cy="48132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572" y="2057444"/>
              <a:ext cx="4145973" cy="411170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751733" y="6501319"/>
              <a:ext cx="3963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/>
                <a:t>Calibration </a:t>
              </a:r>
              <a:r>
                <a:rPr lang="en-ZA" dirty="0" smtClean="0">
                  <a:solidFill>
                    <a:srgbClr val="CC0066"/>
                  </a:solidFill>
                </a:rPr>
                <a:t>with primary beam </a:t>
              </a:r>
              <a:r>
                <a:rPr lang="en-ZA" dirty="0" smtClean="0"/>
                <a:t>included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8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19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Field around radio source 3C147,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imaged with EVLA 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350" y="1999488"/>
            <a:ext cx="4337299" cy="43450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25538" y="1367522"/>
            <a:ext cx="7564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(After taking position-dependent effect of primary beam on noise into account)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335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7090"/>
            <a:ext cx="10515600" cy="1049147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Calibration procedure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95452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Start with visibility data,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</m:oMath>
                </a14:m>
                <a:r>
                  <a:rPr lang="en-ZA" dirty="0" smtClean="0"/>
                  <a:t>, and initial brightness model,</a:t>
                </a:r>
                <a:r>
                  <a:rPr lang="en-ZA" dirty="0" smtClean="0">
                    <a:solidFill>
                      <a:srgbClr val="00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ZA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b="1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ZA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ZA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b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  <m:sub>
                                <m:r>
                                  <a:rPr lang="en-ZA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</m:sub>
                            </m:s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ZA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ZA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ZA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  <m:r>
                                  <a:rPr lang="en-ZA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ZA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</m:e>
                        </m:d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ZA" dirty="0" smtClean="0"/>
                  <a:t>for </a:t>
                </a:r>
                <a14:m>
                  <m:oMath xmlns:m="http://schemas.openxmlformats.org/officeDocument/2006/math">
                    <m:r>
                      <a:rPr lang="en-ZA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Calculate residual visibility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ZA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ZA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residual</m:t>
                        </m:r>
                      </m:sup>
                    </m:sSubSup>
                    <m:r>
                      <a:rPr lang="en-ZA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r>
                      <a:rPr lang="en-ZA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ZA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ZA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ZA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residual</m:t>
                        </m:r>
                      </m:sup>
                    </m:sSubSup>
                  </m:oMath>
                </a14:m>
                <a:r>
                  <a:rPr lang="en-ZA" dirty="0" smtClean="0"/>
                  <a:t> to create a residual image, </a:t>
                </a:r>
                <a14:m>
                  <m:oMath xmlns:m="http://schemas.openxmlformats.org/officeDocument/2006/math">
                    <m:r>
                      <a:rPr lang="en-ZA" b="0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Perform a source-finding procedure to find sources in the residual image, and add these to the initial model </a:t>
                </a:r>
                <a14:m>
                  <m:oMath xmlns:m="http://schemas.openxmlformats.org/officeDocument/2006/math">
                    <m:r>
                      <a:rPr lang="en-ZA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dirty="0" smtClean="0"/>
                  <a:t> to form a new, updated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ZA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p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Set </a:t>
                </a:r>
                <a14:m>
                  <m:oMath xmlns:m="http://schemas.openxmlformats.org/officeDocument/2006/math">
                    <m:r>
                      <a:rPr lang="en-ZA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ZA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p>
                  </m:oMath>
                </a14:m>
                <a:r>
                  <a:rPr lang="en-ZA" dirty="0" smtClean="0"/>
                  <a:t> , and repeat steps 2-5 until the residual image </a:t>
                </a:r>
                <a14:m>
                  <m:oMath xmlns:m="http://schemas.openxmlformats.org/officeDocument/2006/math">
                    <m:r>
                      <a:rPr lang="en-ZA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ZA" dirty="0" smtClean="0"/>
                  <a:t> is noise-like. </a:t>
                </a:r>
              </a:p>
              <a:p>
                <a:endParaRPr lang="en-Z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95452"/>
                <a:ext cx="10515600" cy="4351338"/>
              </a:xfrm>
              <a:blipFill rotWithShape="0">
                <a:blip r:embed="rId2"/>
                <a:stretch>
                  <a:fillRect l="-1217" t="-3081" r="-69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51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Differential gains</a:t>
            </a:r>
            <a:endParaRPr lang="en-Z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ZA" dirty="0" smtClean="0">
                    <a:solidFill>
                      <a:srgbClr val="7030A0"/>
                    </a:solidFill>
                  </a:rPr>
                  <a:t>Differential gain solutions </a:t>
                </a:r>
                <a:r>
                  <a:rPr lang="en-ZA" dirty="0" smtClean="0"/>
                  <a:t>encompass the </a:t>
                </a:r>
                <a:r>
                  <a:rPr lang="en-ZA" dirty="0" smtClean="0">
                    <a:solidFill>
                      <a:srgbClr val="00B050"/>
                    </a:solidFill>
                  </a:rPr>
                  <a:t>unknown and </a:t>
                </a:r>
                <a:r>
                  <a:rPr lang="en-ZA" dirty="0" err="1" smtClean="0">
                    <a:solidFill>
                      <a:srgbClr val="00B050"/>
                    </a:solidFill>
                  </a:rPr>
                  <a:t>unmodelled</a:t>
                </a:r>
                <a:r>
                  <a:rPr lang="en-ZA" dirty="0" smtClean="0">
                    <a:solidFill>
                      <a:srgbClr val="00B050"/>
                    </a:solidFill>
                  </a:rPr>
                  <a:t> direction-dependent effects</a:t>
                </a:r>
                <a:r>
                  <a:rPr lang="en-ZA" dirty="0" smtClean="0"/>
                  <a:t> in the signal path.</a:t>
                </a:r>
              </a:p>
              <a:p>
                <a:r>
                  <a:rPr lang="en-ZA" dirty="0" smtClean="0"/>
                  <a:t>The Jones matrix in the direction of source </a:t>
                </a:r>
                <a14:m>
                  <m:oMath xmlns:m="http://schemas.openxmlformats.org/officeDocument/2006/math">
                    <m:r>
                      <a:rPr lang="en-ZA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ZA" dirty="0" smtClean="0"/>
                  <a:t> is then given by:</a:t>
                </a:r>
              </a:p>
              <a:p>
                <a:endParaRPr lang="en-ZA" dirty="0"/>
              </a:p>
              <a:p>
                <a:endParaRPr lang="en-ZA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402215" y="3784850"/>
                <a:ext cx="3952557" cy="705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ZA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ZA" sz="4400" b="1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ZA" sz="4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sz="4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ZA" sz="4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ZA" sz="44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215" y="3784850"/>
                <a:ext cx="3952557" cy="7053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102167" y="5045809"/>
            <a:ext cx="18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Final Jones </a:t>
            </a:r>
            <a:r>
              <a:rPr lang="en-ZA" dirty="0" smtClean="0">
                <a:solidFill>
                  <a:srgbClr val="0000FF"/>
                </a:solidFill>
              </a:rPr>
              <a:t>matrix</a:t>
            </a:r>
          </a:p>
          <a:p>
            <a:r>
              <a:rPr lang="en-ZA" dirty="0">
                <a:solidFill>
                  <a:srgbClr val="0000FF"/>
                </a:solidFill>
              </a:rPr>
              <a:t>i</a:t>
            </a:r>
            <a:r>
              <a:rPr lang="en-ZA" dirty="0" smtClean="0">
                <a:solidFill>
                  <a:srgbClr val="0000FF"/>
                </a:solidFill>
              </a:rPr>
              <a:t>n the direction </a:t>
            </a:r>
          </a:p>
          <a:p>
            <a:r>
              <a:rPr lang="en-ZA" dirty="0" smtClean="0">
                <a:solidFill>
                  <a:srgbClr val="0000FF"/>
                </a:solidFill>
              </a:rPr>
              <a:t>of source </a:t>
            </a:r>
            <a:r>
              <a:rPr lang="en-ZA" i="1" dirty="0" smtClean="0">
                <a:solidFill>
                  <a:srgbClr val="0000FF"/>
                </a:solidFill>
              </a:rPr>
              <a:t>s</a:t>
            </a:r>
            <a:endParaRPr lang="en-ZA" i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2371" y="5057508"/>
            <a:ext cx="2319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99"/>
                </a:solidFill>
              </a:rPr>
              <a:t>Direction-independent</a:t>
            </a:r>
          </a:p>
          <a:p>
            <a:pPr algn="ctr"/>
            <a:r>
              <a:rPr lang="en-ZA" dirty="0" smtClean="0">
                <a:solidFill>
                  <a:srgbClr val="CC0099"/>
                </a:solidFill>
              </a:rPr>
              <a:t>effects</a:t>
            </a:r>
            <a:endParaRPr lang="en-ZA" dirty="0">
              <a:solidFill>
                <a:srgbClr val="CC00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7383" y="5045809"/>
            <a:ext cx="2177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00B050"/>
                </a:solidFill>
              </a:rPr>
              <a:t>Known and modelled</a:t>
            </a:r>
          </a:p>
          <a:p>
            <a:pPr algn="ctr"/>
            <a:r>
              <a:rPr lang="en-ZA" dirty="0">
                <a:solidFill>
                  <a:srgbClr val="00B050"/>
                </a:solidFill>
              </a:rPr>
              <a:t>d</a:t>
            </a:r>
            <a:r>
              <a:rPr lang="en-ZA" dirty="0" smtClean="0">
                <a:solidFill>
                  <a:srgbClr val="00B050"/>
                </a:solidFill>
              </a:rPr>
              <a:t>irection-dependent</a:t>
            </a:r>
            <a:endParaRPr lang="en-ZA" dirty="0" smtClean="0">
              <a:solidFill>
                <a:srgbClr val="00B050"/>
              </a:solidFill>
            </a:endParaRPr>
          </a:p>
          <a:p>
            <a:pPr algn="ctr"/>
            <a:r>
              <a:rPr lang="en-ZA" dirty="0" smtClean="0">
                <a:solidFill>
                  <a:srgbClr val="00B050"/>
                </a:solidFill>
              </a:rPr>
              <a:t>effects</a:t>
            </a:r>
            <a:endParaRPr lang="en-ZA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87398" y="4315968"/>
            <a:ext cx="1330969" cy="592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320551" y="4461958"/>
            <a:ext cx="775449" cy="60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6888480" y="4403070"/>
            <a:ext cx="867663" cy="64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91943" y="5045809"/>
            <a:ext cx="23077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7030A0"/>
                </a:solidFill>
              </a:rPr>
              <a:t>Differential gain:</a:t>
            </a:r>
          </a:p>
          <a:p>
            <a:pPr algn="ctr"/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Unk</a:t>
            </a:r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nown/</a:t>
            </a:r>
            <a:r>
              <a:rPr lang="en-ZA" dirty="0" err="1" smtClean="0">
                <a:solidFill>
                  <a:schemeClr val="bg2">
                    <a:lumMod val="25000"/>
                  </a:schemeClr>
                </a:solidFill>
              </a:rPr>
              <a:t>unmodelled</a:t>
            </a:r>
            <a:endParaRPr lang="en-ZA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ZA" dirty="0">
                <a:solidFill>
                  <a:schemeClr val="bg2">
                    <a:lumMod val="25000"/>
                  </a:schemeClr>
                </a:solidFill>
              </a:rPr>
              <a:t>d</a:t>
            </a:r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irection-dependent</a:t>
            </a:r>
            <a:endParaRPr lang="en-ZA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ZA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ffects in the direction</a:t>
            </a:r>
          </a:p>
          <a:p>
            <a:pPr algn="ctr"/>
            <a:r>
              <a:rPr lang="en-ZA" dirty="0">
                <a:solidFill>
                  <a:schemeClr val="bg2">
                    <a:lumMod val="25000"/>
                  </a:schemeClr>
                </a:solidFill>
              </a:rPr>
              <a:t>o</a:t>
            </a:r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f source </a:t>
            </a:r>
            <a:r>
              <a:rPr lang="en-ZA" i="1" dirty="0" smtClean="0">
                <a:solidFill>
                  <a:schemeClr val="bg2">
                    <a:lumMod val="25000"/>
                  </a:schemeClr>
                </a:solidFill>
              </a:rPr>
              <a:t>s</a:t>
            </a:r>
            <a:endParaRPr lang="en-ZA" i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0" name="Straight Arrow Connector 19"/>
          <p:cNvCxnSpPr>
            <a:stCxn id="12" idx="0"/>
          </p:cNvCxnSpPr>
          <p:nvPr/>
        </p:nvCxnSpPr>
        <p:spPr>
          <a:xfrm flipH="1" flipV="1">
            <a:off x="7756145" y="4315969"/>
            <a:ext cx="2489672" cy="72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3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Differential gains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74137"/>
            <a:ext cx="10515600" cy="1222375"/>
          </a:xfrm>
        </p:spPr>
        <p:txBody>
          <a:bodyPr>
            <a:normAutofit lnSpcReduction="10000"/>
          </a:bodyPr>
          <a:lstStyle/>
          <a:p>
            <a:r>
              <a:rPr lang="en-ZA" dirty="0" smtClean="0">
                <a:solidFill>
                  <a:srgbClr val="7030A0"/>
                </a:solidFill>
              </a:rPr>
              <a:t>Differential gain solutions </a:t>
            </a:r>
            <a:r>
              <a:rPr lang="en-ZA" dirty="0" smtClean="0"/>
              <a:t>are</a:t>
            </a:r>
            <a:r>
              <a:rPr lang="en-ZA" dirty="0" smtClean="0">
                <a:solidFill>
                  <a:srgbClr val="CC0099"/>
                </a:solidFill>
              </a:rPr>
              <a:t> </a:t>
            </a:r>
            <a:r>
              <a:rPr lang="en-ZA" dirty="0" smtClean="0"/>
              <a:t>computed (in the direction of a few bright sources) and </a:t>
            </a:r>
            <a:r>
              <a:rPr lang="en-ZA" dirty="0" smtClean="0"/>
              <a:t>applied after regular calibration in order to </a:t>
            </a:r>
            <a:r>
              <a:rPr lang="en-ZA" dirty="0" smtClean="0"/>
              <a:t>correct </a:t>
            </a:r>
            <a:r>
              <a:rPr lang="en-ZA" dirty="0" smtClean="0"/>
              <a:t>for </a:t>
            </a:r>
            <a:r>
              <a:rPr lang="en-ZA" dirty="0" smtClean="0"/>
              <a:t>leftover</a:t>
            </a:r>
            <a:r>
              <a:rPr lang="en-ZA" dirty="0" smtClean="0"/>
              <a:t>, </a:t>
            </a:r>
            <a:r>
              <a:rPr lang="en-ZA" dirty="0" err="1" smtClean="0"/>
              <a:t>uncalibrated</a:t>
            </a:r>
            <a:r>
              <a:rPr lang="en-ZA" dirty="0" smtClean="0"/>
              <a:t> effects</a:t>
            </a:r>
            <a:r>
              <a:rPr lang="en-ZA" dirty="0" smtClean="0"/>
              <a:t>.</a:t>
            </a:r>
            <a:endParaRPr lang="en-ZA" dirty="0" smtClean="0"/>
          </a:p>
        </p:txBody>
      </p:sp>
    </p:spTree>
    <p:extLst>
      <p:ext uri="{BB962C8B-B14F-4D97-AF65-F5344CB8AC3E}">
        <p14:creationId xmlns:p14="http://schemas.microsoft.com/office/powerpoint/2010/main" val="123848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99" y="321216"/>
            <a:ext cx="10515600" cy="800100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Incorporating </a:t>
            </a:r>
            <a:r>
              <a:rPr lang="en-ZA" b="1" dirty="0" smtClean="0">
                <a:solidFill>
                  <a:srgbClr val="C00000"/>
                </a:solidFill>
              </a:rPr>
              <a:t>differential gains</a:t>
            </a:r>
            <a:r>
              <a:rPr lang="en-ZA" b="1" dirty="0" smtClean="0">
                <a:solidFill>
                  <a:srgbClr val="C00000"/>
                </a:solidFill>
              </a:rPr>
              <a:t> </a:t>
            </a:r>
            <a:r>
              <a:rPr lang="en-ZA" b="1" dirty="0" smtClean="0">
                <a:solidFill>
                  <a:srgbClr val="C00000"/>
                </a:solidFill>
              </a:rPr>
              <a:t>in calibration 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14" y="1877955"/>
            <a:ext cx="4157883" cy="4110013"/>
          </a:xfrm>
        </p:spPr>
      </p:pic>
      <p:sp>
        <p:nvSpPr>
          <p:cNvPr id="6" name="TextBox 5"/>
          <p:cNvSpPr txBox="1"/>
          <p:nvPr/>
        </p:nvSpPr>
        <p:spPr>
          <a:xfrm>
            <a:off x="1626544" y="6271366"/>
            <a:ext cx="338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66"/>
                </a:solidFill>
              </a:rPr>
              <a:t>W</a:t>
            </a:r>
            <a:r>
              <a:rPr lang="en-ZA" dirty="0" smtClean="0">
                <a:solidFill>
                  <a:srgbClr val="CC0066"/>
                </a:solidFill>
              </a:rPr>
              <a:t>ithout </a:t>
            </a:r>
            <a:r>
              <a:rPr lang="en-ZA" dirty="0" smtClean="0"/>
              <a:t>differential gain solutions</a:t>
            </a:r>
            <a:endParaRPr lang="en-ZA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587583" y="1220438"/>
            <a:ext cx="501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/>
              <a:t>(</a:t>
            </a:r>
            <a:r>
              <a:rPr lang="en-ZA" dirty="0">
                <a:solidFill>
                  <a:srgbClr val="CC0066"/>
                </a:solidFill>
              </a:rPr>
              <a:t>W</a:t>
            </a:r>
            <a:r>
              <a:rPr lang="en-ZA" dirty="0" smtClean="0">
                <a:solidFill>
                  <a:srgbClr val="CC0066"/>
                </a:solidFill>
              </a:rPr>
              <a:t>ithout </a:t>
            </a:r>
            <a:r>
              <a:rPr lang="en-ZA" dirty="0" smtClean="0"/>
              <a:t>primary beam </a:t>
            </a:r>
            <a:r>
              <a:rPr lang="en-ZA" dirty="0" smtClean="0"/>
              <a:t>incorporated in calibration)</a:t>
            </a:r>
            <a:endParaRPr lang="en-ZA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33" y="1873168"/>
            <a:ext cx="4155811" cy="4114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66512" y="6254278"/>
            <a:ext cx="381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66"/>
                </a:solidFill>
              </a:rPr>
              <a:t>W</a:t>
            </a:r>
            <a:r>
              <a:rPr lang="en-ZA" dirty="0" smtClean="0">
                <a:solidFill>
                  <a:srgbClr val="CC0066"/>
                </a:solidFill>
              </a:rPr>
              <a:t>ith </a:t>
            </a:r>
            <a:r>
              <a:rPr lang="en-ZA" dirty="0" smtClean="0"/>
              <a:t>differential gain solutions applied</a:t>
            </a:r>
            <a:endParaRPr lang="en-ZA" dirty="0" smtClean="0"/>
          </a:p>
        </p:txBody>
      </p:sp>
    </p:spTree>
    <p:extLst>
      <p:ext uri="{BB962C8B-B14F-4D97-AF65-F5344CB8AC3E}">
        <p14:creationId xmlns:p14="http://schemas.microsoft.com/office/powerpoint/2010/main" val="264243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Differential gains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18105"/>
            <a:ext cx="10515600" cy="1880743"/>
          </a:xfrm>
        </p:spPr>
        <p:txBody>
          <a:bodyPr/>
          <a:lstStyle/>
          <a:p>
            <a:r>
              <a:rPr lang="en-ZA" dirty="0" smtClean="0"/>
              <a:t>As more </a:t>
            </a:r>
            <a:r>
              <a:rPr lang="en-ZA" dirty="0" smtClean="0"/>
              <a:t>corrupting effects are modelled and accounted for, the </a:t>
            </a:r>
            <a:r>
              <a:rPr lang="en-ZA" dirty="0" smtClean="0">
                <a:solidFill>
                  <a:srgbClr val="CC0099"/>
                </a:solidFill>
              </a:rPr>
              <a:t>calibration becomes </a:t>
            </a:r>
            <a:r>
              <a:rPr lang="en-ZA" dirty="0" smtClean="0">
                <a:solidFill>
                  <a:srgbClr val="CC0099"/>
                </a:solidFill>
              </a:rPr>
              <a:t>more comprehensive</a:t>
            </a:r>
            <a:r>
              <a:rPr lang="en-ZA" dirty="0" smtClean="0"/>
              <a:t>, and </a:t>
            </a:r>
            <a:r>
              <a:rPr lang="en-ZA" dirty="0" smtClean="0">
                <a:solidFill>
                  <a:srgbClr val="00B050"/>
                </a:solidFill>
              </a:rPr>
              <a:t>differential gain solutions </a:t>
            </a:r>
            <a:r>
              <a:rPr lang="en-ZA" dirty="0" smtClean="0">
                <a:solidFill>
                  <a:srgbClr val="00B050"/>
                </a:solidFill>
              </a:rPr>
              <a:t>approach</a:t>
            </a:r>
            <a:r>
              <a:rPr lang="en-ZA" dirty="0" smtClean="0">
                <a:solidFill>
                  <a:srgbClr val="00B050"/>
                </a:solidFill>
              </a:rPr>
              <a:t> </a:t>
            </a:r>
            <a:r>
              <a:rPr lang="en-ZA" dirty="0" smtClean="0">
                <a:solidFill>
                  <a:srgbClr val="00B050"/>
                </a:solidFill>
              </a:rPr>
              <a:t>unity</a:t>
            </a:r>
            <a:r>
              <a:rPr lang="en-ZA" dirty="0" smtClean="0"/>
              <a:t>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88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91" y="1690945"/>
            <a:ext cx="2599247" cy="25735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91" y="66681"/>
            <a:ext cx="10515600" cy="623752"/>
          </a:xfrm>
        </p:spPr>
        <p:txBody>
          <a:bodyPr>
            <a:normAutofit fontScale="90000"/>
          </a:bodyPr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Incorporating primary beam in calibration 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80489" y="1109202"/>
            <a:ext cx="233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>
                <a:solidFill>
                  <a:srgbClr val="CC0066"/>
                </a:solidFill>
              </a:rPr>
              <a:t>W</a:t>
            </a:r>
            <a:r>
              <a:rPr lang="en-ZA" dirty="0" smtClean="0">
                <a:solidFill>
                  <a:srgbClr val="CC0066"/>
                </a:solidFill>
              </a:rPr>
              <a:t>ithout primary beam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121" y="1650565"/>
            <a:ext cx="2590641" cy="25735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58016" y="1109202"/>
            <a:ext cx="20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66"/>
                </a:solidFill>
              </a:rPr>
              <a:t>With primary beam</a:t>
            </a:r>
            <a:endParaRPr lang="en-ZA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490079" y="630483"/>
            <a:ext cx="2857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400" dirty="0">
                <a:solidFill>
                  <a:srgbClr val="000099"/>
                </a:solidFill>
              </a:rPr>
              <a:t>D</a:t>
            </a:r>
            <a:r>
              <a:rPr lang="en-ZA" sz="2400" dirty="0" smtClean="0">
                <a:solidFill>
                  <a:srgbClr val="000099"/>
                </a:solidFill>
              </a:rPr>
              <a:t>ifferential gain plots</a:t>
            </a:r>
            <a:endParaRPr lang="en-ZA" sz="2400" dirty="0">
              <a:solidFill>
                <a:srgbClr val="000099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8" y="4476953"/>
            <a:ext cx="3029711" cy="201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977" y="4441211"/>
            <a:ext cx="3054927" cy="20366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47656" y="4441211"/>
            <a:ext cx="46366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>
                <a:solidFill>
                  <a:srgbClr val="000099"/>
                </a:solidFill>
              </a:rPr>
              <a:t>Flattened differential gain </a:t>
            </a:r>
            <a:r>
              <a:rPr lang="en-ZA" dirty="0" smtClean="0">
                <a:solidFill>
                  <a:srgbClr val="000099"/>
                </a:solidFill>
              </a:rPr>
              <a:t>curves, nearly 1</a:t>
            </a:r>
          </a:p>
          <a:p>
            <a:r>
              <a:rPr lang="en-ZA" dirty="0">
                <a:solidFill>
                  <a:srgbClr val="000099"/>
                </a:solidFill>
              </a:rPr>
              <a:t> </a:t>
            </a:r>
            <a:r>
              <a:rPr lang="en-ZA" dirty="0" smtClean="0">
                <a:solidFill>
                  <a:srgbClr val="000099"/>
                </a:solidFill>
              </a:rPr>
              <a:t>     over the whole range</a:t>
            </a:r>
            <a:endParaRPr lang="en-ZA" dirty="0" smtClean="0">
              <a:solidFill>
                <a:srgbClr val="0000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 smtClean="0">
              <a:solidFill>
                <a:srgbClr val="00009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>
                <a:solidFill>
                  <a:srgbClr val="CC0066"/>
                </a:solidFill>
              </a:rPr>
              <a:t>Residual variation due to </a:t>
            </a:r>
          </a:p>
          <a:p>
            <a:r>
              <a:rPr lang="en-ZA" dirty="0">
                <a:solidFill>
                  <a:srgbClr val="CC0066"/>
                </a:solidFill>
              </a:rPr>
              <a:t> </a:t>
            </a:r>
            <a:r>
              <a:rPr lang="en-ZA" dirty="0" smtClean="0">
                <a:solidFill>
                  <a:srgbClr val="CC0066"/>
                </a:solidFill>
              </a:rPr>
              <a:t>     </a:t>
            </a:r>
            <a:r>
              <a:rPr lang="en-ZA" dirty="0" smtClean="0">
                <a:solidFill>
                  <a:srgbClr val="CC0066"/>
                </a:solidFill>
              </a:rPr>
              <a:t>remaining uncorrected direction-dependent</a:t>
            </a:r>
          </a:p>
          <a:p>
            <a:r>
              <a:rPr lang="en-ZA" dirty="0">
                <a:solidFill>
                  <a:srgbClr val="CC0066"/>
                </a:solidFill>
              </a:rPr>
              <a:t> </a:t>
            </a:r>
            <a:r>
              <a:rPr lang="en-ZA" dirty="0" smtClean="0">
                <a:solidFill>
                  <a:srgbClr val="CC0066"/>
                </a:solidFill>
              </a:rPr>
              <a:t>     </a:t>
            </a:r>
            <a:r>
              <a:rPr lang="en-ZA" dirty="0" smtClean="0">
                <a:solidFill>
                  <a:srgbClr val="CC0066"/>
                </a:solidFill>
              </a:rPr>
              <a:t>effects </a:t>
            </a:r>
            <a:r>
              <a:rPr lang="en-ZA" dirty="0" smtClean="0">
                <a:solidFill>
                  <a:srgbClr val="CC0066"/>
                </a:solidFill>
              </a:rPr>
              <a:t>(like antenna pointing errors)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74739" y="6323940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/>
              <a:t>T</a:t>
            </a:r>
            <a:r>
              <a:rPr lang="en-ZA" sz="1400" dirty="0" smtClean="0"/>
              <a:t>ime</a:t>
            </a:r>
            <a:endParaRPr lang="en-ZA" sz="1400" dirty="0"/>
          </a:p>
        </p:txBody>
      </p:sp>
      <p:sp>
        <p:nvSpPr>
          <p:cNvPr id="13" name="TextBox 12"/>
          <p:cNvSpPr txBox="1"/>
          <p:nvPr/>
        </p:nvSpPr>
        <p:spPr>
          <a:xfrm rot="-5400000">
            <a:off x="-205014" y="5184290"/>
            <a:ext cx="1387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/>
              <a:t>Differential gain </a:t>
            </a:r>
          </a:p>
          <a:p>
            <a:r>
              <a:rPr lang="en-ZA" sz="1400" dirty="0" smtClean="0"/>
              <a:t>amplitude</a:t>
            </a:r>
            <a:endParaRPr lang="en-ZA" sz="1400" dirty="0"/>
          </a:p>
        </p:txBody>
      </p:sp>
      <p:sp>
        <p:nvSpPr>
          <p:cNvPr id="14" name="TextBox 13"/>
          <p:cNvSpPr txBox="1"/>
          <p:nvPr/>
        </p:nvSpPr>
        <p:spPr>
          <a:xfrm rot="-5400000">
            <a:off x="3375299" y="5094842"/>
            <a:ext cx="1387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/>
              <a:t>Differential gain </a:t>
            </a:r>
          </a:p>
          <a:p>
            <a:r>
              <a:rPr lang="en-ZA" sz="1400" dirty="0" smtClean="0"/>
              <a:t>amplitude</a:t>
            </a:r>
            <a:endParaRPr lang="en-ZA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491966" y="6322365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/>
              <a:t>T</a:t>
            </a:r>
            <a:r>
              <a:rPr lang="en-ZA" sz="1400" dirty="0" smtClean="0"/>
              <a:t>ime</a:t>
            </a:r>
            <a:endParaRPr lang="en-ZA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9016" y="61025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>
                <a:solidFill>
                  <a:srgbClr val="CC0099"/>
                </a:solidFill>
              </a:rPr>
              <a:t>0</a:t>
            </a:r>
            <a:endParaRPr lang="en-ZA" sz="1400" dirty="0">
              <a:solidFill>
                <a:srgbClr val="CC009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0432" y="530563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1</a:t>
            </a:r>
            <a:endParaRPr lang="en-ZA" sz="1400" dirty="0">
              <a:solidFill>
                <a:srgbClr val="CC0099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3358" y="450868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2</a:t>
            </a:r>
            <a:endParaRPr lang="en-ZA" sz="1400" dirty="0">
              <a:solidFill>
                <a:srgbClr val="CC0099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50581" y="609232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>
                <a:solidFill>
                  <a:srgbClr val="CC0099"/>
                </a:solidFill>
              </a:rPr>
              <a:t>0</a:t>
            </a:r>
            <a:endParaRPr lang="en-ZA" sz="1400" dirty="0">
              <a:solidFill>
                <a:srgbClr val="CC009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0581" y="529201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1</a:t>
            </a:r>
            <a:endParaRPr lang="en-ZA" sz="1400" dirty="0">
              <a:solidFill>
                <a:srgbClr val="CC0099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37977" y="448948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2</a:t>
            </a:r>
            <a:endParaRPr lang="en-ZA" sz="1400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8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5302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References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6634"/>
            <a:ext cx="10515600" cy="4351338"/>
          </a:xfrm>
        </p:spPr>
        <p:txBody>
          <a:bodyPr/>
          <a:lstStyle/>
          <a:p>
            <a:r>
              <a:rPr lang="en-ZA" dirty="0"/>
              <a:t>Thompson, A. R., Moran, J. M., and Swenson, Jr., G. W. (2001</a:t>
            </a:r>
            <a:r>
              <a:rPr lang="en-ZA" dirty="0" smtClean="0"/>
              <a:t>), </a:t>
            </a:r>
            <a:r>
              <a:rPr lang="en-ZA" i="1" dirty="0" smtClean="0">
                <a:solidFill>
                  <a:srgbClr val="0000FF"/>
                </a:solidFill>
              </a:rPr>
              <a:t>Interferometry </a:t>
            </a:r>
            <a:r>
              <a:rPr lang="en-ZA" i="1" dirty="0">
                <a:solidFill>
                  <a:srgbClr val="0000FF"/>
                </a:solidFill>
              </a:rPr>
              <a:t>and </a:t>
            </a:r>
            <a:r>
              <a:rPr lang="en-ZA" i="1" dirty="0" smtClean="0">
                <a:solidFill>
                  <a:srgbClr val="0000FF"/>
                </a:solidFill>
              </a:rPr>
              <a:t>Synthesis in </a:t>
            </a:r>
            <a:r>
              <a:rPr lang="en-ZA" i="1" dirty="0">
                <a:solidFill>
                  <a:srgbClr val="0000FF"/>
                </a:solidFill>
              </a:rPr>
              <a:t>Radio Astronomy</a:t>
            </a:r>
            <a:r>
              <a:rPr lang="en-ZA" dirty="0"/>
              <a:t>, 2nd </a:t>
            </a:r>
            <a:r>
              <a:rPr lang="en-ZA" dirty="0" smtClean="0"/>
              <a:t>Edition </a:t>
            </a:r>
          </a:p>
          <a:p>
            <a:r>
              <a:rPr lang="en-ZA" dirty="0"/>
              <a:t>G. B. Taylor, C. L. </a:t>
            </a:r>
            <a:r>
              <a:rPr lang="en-ZA" dirty="0" err="1"/>
              <a:t>Carilli</a:t>
            </a:r>
            <a:r>
              <a:rPr lang="en-ZA" dirty="0"/>
              <a:t>, &amp; R. A. </a:t>
            </a:r>
            <a:r>
              <a:rPr lang="en-ZA" dirty="0" err="1" smtClean="0"/>
              <a:t>Perley</a:t>
            </a:r>
            <a:r>
              <a:rPr lang="en-ZA" dirty="0" smtClean="0"/>
              <a:t>, editors (1999), </a:t>
            </a:r>
            <a:r>
              <a:rPr lang="en-ZA" i="1" dirty="0" smtClean="0">
                <a:solidFill>
                  <a:srgbClr val="0000FF"/>
                </a:solidFill>
              </a:rPr>
              <a:t>Synthesis </a:t>
            </a:r>
            <a:r>
              <a:rPr lang="en-ZA" i="1" dirty="0">
                <a:solidFill>
                  <a:srgbClr val="0000FF"/>
                </a:solidFill>
              </a:rPr>
              <a:t>Imaging in Radio Astronomy </a:t>
            </a:r>
            <a:r>
              <a:rPr lang="en-ZA" i="1" dirty="0" smtClean="0">
                <a:solidFill>
                  <a:srgbClr val="0000FF"/>
                </a:solidFill>
              </a:rPr>
              <a:t>II</a:t>
            </a:r>
            <a:r>
              <a:rPr lang="en-ZA" dirty="0" smtClean="0"/>
              <a:t>, </a:t>
            </a:r>
            <a:r>
              <a:rPr lang="en-ZA" dirty="0"/>
              <a:t>volume 180 of </a:t>
            </a:r>
            <a:r>
              <a:rPr lang="en-ZA" i="1" dirty="0"/>
              <a:t>Astronomical Society </a:t>
            </a:r>
            <a:r>
              <a:rPr lang="en-ZA" i="1" dirty="0" smtClean="0"/>
              <a:t>of the </a:t>
            </a:r>
            <a:r>
              <a:rPr lang="en-ZA" i="1" dirty="0"/>
              <a:t>Paciﬁc Conference </a:t>
            </a:r>
            <a:r>
              <a:rPr lang="en-ZA" i="1" dirty="0" smtClean="0"/>
              <a:t>Series</a:t>
            </a:r>
          </a:p>
          <a:p>
            <a:r>
              <a:rPr lang="en-ZA" dirty="0"/>
              <a:t> </a:t>
            </a:r>
            <a:r>
              <a:rPr lang="en-ZA" i="1" dirty="0" smtClean="0">
                <a:solidFill>
                  <a:srgbClr val="0000FF"/>
                </a:solidFill>
              </a:rPr>
              <a:t>14th </a:t>
            </a:r>
            <a:r>
              <a:rPr lang="en-ZA" i="1" dirty="0">
                <a:solidFill>
                  <a:srgbClr val="0000FF"/>
                </a:solidFill>
              </a:rPr>
              <a:t>Synthesis Imaging Workshop </a:t>
            </a:r>
            <a:r>
              <a:rPr lang="en-ZA" dirty="0" smtClean="0">
                <a:hlinkClick r:id="rId2"/>
              </a:rPr>
              <a:t>lecture slides </a:t>
            </a:r>
            <a:r>
              <a:rPr lang="en-ZA" dirty="0" smtClean="0"/>
              <a:t>(2014), National Radio Astronomy Observatory, Socorro, New Mexico, USA</a:t>
            </a:r>
          </a:p>
          <a:p>
            <a:r>
              <a:rPr lang="en-ZA" dirty="0" smtClean="0"/>
              <a:t>Oleg Smirnov’s </a:t>
            </a:r>
            <a:r>
              <a:rPr lang="en-ZA" dirty="0" smtClean="0">
                <a:hlinkClick r:id="rId3"/>
              </a:rPr>
              <a:t>RIME lecture </a:t>
            </a:r>
            <a:r>
              <a:rPr lang="en-ZA" dirty="0" smtClean="0"/>
              <a:t>from </a:t>
            </a:r>
            <a:r>
              <a:rPr lang="en-ZA" i="1" dirty="0" smtClean="0">
                <a:solidFill>
                  <a:srgbClr val="0000FF"/>
                </a:solidFill>
              </a:rPr>
              <a:t>3GC3 Workshop and Interferometry School</a:t>
            </a:r>
            <a:r>
              <a:rPr lang="en-ZA" i="1" dirty="0" smtClean="0"/>
              <a:t> </a:t>
            </a:r>
            <a:r>
              <a:rPr lang="en-ZA" dirty="0" smtClean="0"/>
              <a:t>(2013), Port Alfred, South Africa</a:t>
            </a:r>
          </a:p>
          <a:p>
            <a:pPr marL="0" indent="0">
              <a:buNone/>
            </a:pPr>
            <a:endParaRPr lang="en-ZA" i="1" dirty="0" smtClean="0"/>
          </a:p>
          <a:p>
            <a:endParaRPr lang="en-ZA" i="1" dirty="0"/>
          </a:p>
        </p:txBody>
      </p:sp>
    </p:spTree>
    <p:extLst>
      <p:ext uri="{BB962C8B-B14F-4D97-AF65-F5344CB8AC3E}">
        <p14:creationId xmlns:p14="http://schemas.microsoft.com/office/powerpoint/2010/main" val="39115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References (continued)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Smirnov, O. M. (2011</a:t>
            </a:r>
            <a:r>
              <a:rPr lang="en-ZA" dirty="0"/>
              <a:t>). </a:t>
            </a:r>
            <a:r>
              <a:rPr lang="en-ZA" i="1" dirty="0">
                <a:solidFill>
                  <a:srgbClr val="0000FF"/>
                </a:solidFill>
              </a:rPr>
              <a:t>Revisiting the radio interferometer measurement equation. I. A full-sky Jones </a:t>
            </a:r>
            <a:r>
              <a:rPr lang="en-ZA" i="1" dirty="0" smtClean="0">
                <a:solidFill>
                  <a:srgbClr val="0000FF"/>
                </a:solidFill>
              </a:rPr>
              <a:t>formalism</a:t>
            </a:r>
            <a:r>
              <a:rPr lang="en-ZA" dirty="0" smtClean="0"/>
              <a:t>. Astronomy </a:t>
            </a:r>
            <a:r>
              <a:rPr lang="en-ZA" dirty="0"/>
              <a:t>&amp; Astrophysics, Volume 527, </a:t>
            </a:r>
            <a:r>
              <a:rPr lang="en-ZA" dirty="0" smtClean="0"/>
              <a:t>A106</a:t>
            </a:r>
          </a:p>
          <a:p>
            <a:r>
              <a:rPr lang="en-ZA" dirty="0"/>
              <a:t>Smirnov, O. M. (2011). </a:t>
            </a:r>
            <a:r>
              <a:rPr lang="en-ZA" i="1" dirty="0">
                <a:solidFill>
                  <a:srgbClr val="0000FF"/>
                </a:solidFill>
              </a:rPr>
              <a:t>Revisiting the radio interferometer measurement equation. II. Calibration and direction-dependent </a:t>
            </a:r>
            <a:r>
              <a:rPr lang="en-ZA" i="1" dirty="0" smtClean="0">
                <a:solidFill>
                  <a:srgbClr val="0000FF"/>
                </a:solidFill>
              </a:rPr>
              <a:t>effects</a:t>
            </a:r>
            <a:r>
              <a:rPr lang="en-ZA" dirty="0" smtClean="0"/>
              <a:t>. Astronomy </a:t>
            </a:r>
            <a:r>
              <a:rPr lang="en-ZA" dirty="0"/>
              <a:t>&amp; Astrophysics, Volume 527, </a:t>
            </a:r>
            <a:r>
              <a:rPr lang="en-ZA" dirty="0" smtClean="0"/>
              <a:t>A107</a:t>
            </a:r>
            <a:endParaRPr lang="en-ZA" dirty="0"/>
          </a:p>
          <a:p>
            <a:r>
              <a:rPr lang="en-ZA" dirty="0"/>
              <a:t>Smirnov, O. M. (2011). </a:t>
            </a:r>
            <a:r>
              <a:rPr lang="en-ZA" i="1" dirty="0">
                <a:solidFill>
                  <a:srgbClr val="0000FF"/>
                </a:solidFill>
              </a:rPr>
              <a:t>Revisiting the radio interferometer measurement equation. III. Addressing direction-dependent effects in 21 cm WSRT observations of 3C </a:t>
            </a:r>
            <a:r>
              <a:rPr lang="en-ZA" i="1" dirty="0" smtClean="0">
                <a:solidFill>
                  <a:srgbClr val="0000FF"/>
                </a:solidFill>
              </a:rPr>
              <a:t>147</a:t>
            </a:r>
            <a:r>
              <a:rPr lang="en-ZA" dirty="0" smtClean="0"/>
              <a:t>. Astronomy </a:t>
            </a:r>
            <a:r>
              <a:rPr lang="en-ZA" dirty="0"/>
              <a:t>&amp; Astrophysics, Volume 527, </a:t>
            </a:r>
            <a:r>
              <a:rPr lang="en-ZA" dirty="0" smtClean="0"/>
              <a:t>A108</a:t>
            </a:r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6344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1141557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Propagation effects absent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0434963" y="166580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7" name="Group 6"/>
          <p:cNvGrpSpPr/>
          <p:nvPr/>
        </p:nvGrpSpPr>
        <p:grpSpPr>
          <a:xfrm>
            <a:off x="9642288" y="2249302"/>
            <a:ext cx="1585349" cy="1017368"/>
            <a:chOff x="8870548" y="1164214"/>
            <a:chExt cx="1585349" cy="1017368"/>
          </a:xfrm>
        </p:grpSpPr>
        <p:sp>
          <p:nvSpPr>
            <p:cNvPr id="8" name="Rectangle 7"/>
            <p:cNvSpPr/>
            <p:nvPr/>
          </p:nvSpPr>
          <p:spPr>
            <a:xfrm>
              <a:off x="9286973" y="1164214"/>
              <a:ext cx="1168924" cy="717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9286972" y="1164214"/>
              <a:ext cx="1159497" cy="7129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9286971" y="1877115"/>
              <a:ext cx="11689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9286971" y="1164214"/>
              <a:ext cx="0" cy="712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866720" y="1812250"/>
                  <a:ext cx="4580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6720" y="1812250"/>
                  <a:ext cx="45807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870122" y="1468095"/>
                  <a:ext cx="1795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122" y="1468095"/>
                  <a:ext cx="179536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690" r="-20690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870548" y="1325033"/>
                  <a:ext cx="465705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548" y="1325033"/>
                  <a:ext cx="465705" cy="39126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Left Arrow 22"/>
          <p:cNvSpPr/>
          <p:nvPr/>
        </p:nvSpPr>
        <p:spPr>
          <a:xfrm rot="-1140000">
            <a:off x="2499351" y="3174029"/>
            <a:ext cx="7214852" cy="326987"/>
          </a:xfrm>
          <a:prstGeom prst="leftArrow">
            <a:avLst/>
          </a:prstGeom>
          <a:solidFill>
            <a:srgbClr val="FF99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 rot="-1140000">
            <a:off x="3706068" y="2534962"/>
            <a:ext cx="4459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600" dirty="0" smtClean="0">
                <a:solidFill>
                  <a:srgbClr val="FF0000"/>
                </a:solidFill>
              </a:rPr>
              <a:t>No propagation effects</a:t>
            </a:r>
            <a:endParaRPr lang="en-ZA" sz="3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256" y="120118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</a:t>
            </a:r>
            <a:endParaRPr lang="en-ZA" dirty="0">
              <a:solidFill>
                <a:srgbClr val="660066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15512" y="3675131"/>
            <a:ext cx="1585349" cy="1017368"/>
            <a:chOff x="8870548" y="1164214"/>
            <a:chExt cx="1585349" cy="1017368"/>
          </a:xfrm>
        </p:grpSpPr>
        <p:sp>
          <p:nvSpPr>
            <p:cNvPr id="37" name="Rectangle 36"/>
            <p:cNvSpPr/>
            <p:nvPr/>
          </p:nvSpPr>
          <p:spPr>
            <a:xfrm>
              <a:off x="9286973" y="1164214"/>
              <a:ext cx="1168924" cy="717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9286972" y="1164214"/>
              <a:ext cx="1159497" cy="7129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9286971" y="1877115"/>
              <a:ext cx="11689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9286971" y="1164214"/>
              <a:ext cx="0" cy="712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9866720" y="1812250"/>
                  <a:ext cx="5241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6720" y="1812250"/>
                  <a:ext cx="524118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9870122" y="1468095"/>
                  <a:ext cx="2388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122" y="1468095"/>
                  <a:ext cx="238848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7500" t="-4444" r="-25000" b="-11111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8870548" y="1325033"/>
                  <a:ext cx="531749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548" y="1325033"/>
                  <a:ext cx="531749" cy="3912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21643" y="4666572"/>
                <a:ext cx="60545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dirty="0" smtClean="0">
                    <a:solidFill>
                      <a:srgbClr val="0000FF"/>
                    </a:solidFill>
                  </a:rPr>
                  <a:t>Electric vector remains unchanged during propagation:</a:t>
                </a:r>
                <a:r>
                  <a:rPr lang="en-ZA" dirty="0" smtClean="0"/>
                  <a:t> </a:t>
                </a:r>
                <a14:m>
                  <m:oMath xmlns:m="http://schemas.openxmlformats.org/officeDocument/2006/math">
                    <m:r>
                      <a:rPr lang="en-ZA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ZA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ZA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endParaRPr lang="en-ZA" dirty="0" smtClean="0"/>
              </a:p>
              <a:p>
                <a:r>
                  <a:rPr lang="en-ZA" dirty="0" smtClean="0">
                    <a:solidFill>
                      <a:srgbClr val="0000FF"/>
                    </a:solidFill>
                  </a:rPr>
                  <a:t>Emitted and measured electric vector are the same.</a:t>
                </a:r>
                <a:endParaRPr lang="en-ZA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643" y="4666572"/>
                <a:ext cx="6054543" cy="646331"/>
              </a:xfrm>
              <a:prstGeom prst="rect">
                <a:avLst/>
              </a:prstGeom>
              <a:blipFill rotWithShape="0">
                <a:blip r:embed="rId10"/>
                <a:stretch>
                  <a:fillRect l="-906" t="-5660" b="-1415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1108034" y="1965289"/>
            <a:ext cx="1267691" cy="1449041"/>
            <a:chOff x="4763538" y="1108710"/>
            <a:chExt cx="1267691" cy="1449041"/>
          </a:xfrm>
        </p:grpSpPr>
        <p:sp>
          <p:nvSpPr>
            <p:cNvPr id="45" name="Rectangle 44"/>
            <p:cNvSpPr/>
            <p:nvPr/>
          </p:nvSpPr>
          <p:spPr>
            <a:xfrm rot="1200000">
              <a:off x="5031590" y="1242820"/>
              <a:ext cx="839776" cy="108288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4871727" y="2136348"/>
              <a:ext cx="777871" cy="298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4871732" y="1427810"/>
              <a:ext cx="1159497" cy="7129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4871727" y="1108710"/>
              <a:ext cx="374643" cy="1027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5451478" y="1747909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1478" y="1747909"/>
                  <a:ext cx="19075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4763538" y="1345530"/>
                  <a:ext cx="2907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538" y="1345530"/>
                  <a:ext cx="290721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0417" r="-8333" b="-15217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5104440" y="2280752"/>
                  <a:ext cx="283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440" y="2280752"/>
                  <a:ext cx="283859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2766" r="-2128" b="-11111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782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References (continued)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dirty="0" err="1" smtClean="0"/>
              <a:t>Hamaker</a:t>
            </a:r>
            <a:r>
              <a:rPr lang="en-ZA" dirty="0"/>
              <a:t>, J. P., </a:t>
            </a:r>
            <a:r>
              <a:rPr lang="en-ZA" dirty="0" err="1"/>
              <a:t>Bregman</a:t>
            </a:r>
            <a:r>
              <a:rPr lang="en-ZA" dirty="0"/>
              <a:t>, J. D., and Sault, R. J. (1996).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 smtClean="0">
                <a:solidFill>
                  <a:srgbClr val="0000FF"/>
                </a:solidFill>
              </a:rPr>
              <a:t>polarimetry</a:t>
            </a:r>
            <a:r>
              <a:rPr lang="en-ZA" i="1" dirty="0" smtClean="0">
                <a:solidFill>
                  <a:srgbClr val="0000FF"/>
                </a:solidFill>
              </a:rPr>
              <a:t>. I</a:t>
            </a:r>
            <a:r>
              <a:rPr lang="en-ZA" i="1" dirty="0">
                <a:solidFill>
                  <a:srgbClr val="0000FF"/>
                </a:solidFill>
              </a:rPr>
              <a:t>. Mathematical foundations</a:t>
            </a:r>
            <a:r>
              <a:rPr lang="en-ZA" dirty="0"/>
              <a:t>. A&amp;AS, 117, </a:t>
            </a:r>
            <a:r>
              <a:rPr lang="en-ZA" dirty="0" smtClean="0"/>
              <a:t>137–147</a:t>
            </a:r>
          </a:p>
          <a:p>
            <a:r>
              <a:rPr lang="en-ZA" dirty="0"/>
              <a:t>Sault, R. J., </a:t>
            </a:r>
            <a:r>
              <a:rPr lang="en-ZA" dirty="0" err="1"/>
              <a:t>Hamaker</a:t>
            </a:r>
            <a:r>
              <a:rPr lang="en-ZA" dirty="0"/>
              <a:t>, J. P., and </a:t>
            </a:r>
            <a:r>
              <a:rPr lang="en-ZA" dirty="0" err="1"/>
              <a:t>Bregman</a:t>
            </a:r>
            <a:r>
              <a:rPr lang="en-ZA" dirty="0"/>
              <a:t>, J. D. (1996).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 smtClean="0">
                <a:solidFill>
                  <a:srgbClr val="0000FF"/>
                </a:solidFill>
              </a:rPr>
              <a:t>polarimetry</a:t>
            </a:r>
            <a:r>
              <a:rPr lang="en-ZA" i="1" dirty="0" smtClean="0">
                <a:solidFill>
                  <a:srgbClr val="0000FF"/>
                </a:solidFill>
              </a:rPr>
              <a:t>. II</a:t>
            </a:r>
            <a:r>
              <a:rPr lang="en-ZA" i="1" dirty="0">
                <a:solidFill>
                  <a:srgbClr val="0000FF"/>
                </a:solidFill>
              </a:rPr>
              <a:t>. Instrumental calibration of an interferometer array</a:t>
            </a:r>
            <a:r>
              <a:rPr lang="en-ZA" dirty="0"/>
              <a:t>. A&amp;AS, 117, 149–159</a:t>
            </a:r>
            <a:endParaRPr lang="en-ZA" dirty="0" smtClean="0"/>
          </a:p>
          <a:p>
            <a:r>
              <a:rPr lang="en-ZA" dirty="0" err="1"/>
              <a:t>Hamaker</a:t>
            </a:r>
            <a:r>
              <a:rPr lang="en-ZA" dirty="0"/>
              <a:t>, J. P. and </a:t>
            </a:r>
            <a:r>
              <a:rPr lang="en-ZA" dirty="0" err="1"/>
              <a:t>Bregman</a:t>
            </a:r>
            <a:r>
              <a:rPr lang="en-ZA" dirty="0"/>
              <a:t>, J. D. (1996).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>
                <a:solidFill>
                  <a:srgbClr val="0000FF"/>
                </a:solidFill>
              </a:rPr>
              <a:t>polarimetry</a:t>
            </a:r>
            <a:r>
              <a:rPr lang="en-ZA" i="1" dirty="0">
                <a:solidFill>
                  <a:srgbClr val="0000FF"/>
                </a:solidFill>
              </a:rPr>
              <a:t>. III. Interpreting the IAU/IEEE deﬁnitions of the Stokes parameters</a:t>
            </a:r>
            <a:r>
              <a:rPr lang="en-ZA" dirty="0"/>
              <a:t>. A&amp;AS, 117, </a:t>
            </a:r>
            <a:r>
              <a:rPr lang="en-ZA" dirty="0" smtClean="0"/>
              <a:t>161–165</a:t>
            </a:r>
            <a:endParaRPr lang="en-ZA" dirty="0"/>
          </a:p>
          <a:p>
            <a:r>
              <a:rPr lang="en-ZA" dirty="0" err="1"/>
              <a:t>Hamaker</a:t>
            </a:r>
            <a:r>
              <a:rPr lang="en-ZA" dirty="0"/>
              <a:t>, J. P. (2000).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>
                <a:solidFill>
                  <a:srgbClr val="0000FF"/>
                </a:solidFill>
              </a:rPr>
              <a:t>polarimetry</a:t>
            </a:r>
            <a:r>
              <a:rPr lang="en-ZA" i="1" dirty="0">
                <a:solidFill>
                  <a:srgbClr val="0000FF"/>
                </a:solidFill>
              </a:rPr>
              <a:t>. IV. The full-coherency analogue of scalar self-calibration: Self-alignment, dynamic range and </a:t>
            </a:r>
            <a:r>
              <a:rPr lang="en-ZA" i="1" dirty="0" err="1">
                <a:solidFill>
                  <a:srgbClr val="0000FF"/>
                </a:solidFill>
              </a:rPr>
              <a:t>polarimetric</a:t>
            </a:r>
            <a:r>
              <a:rPr lang="en-ZA" i="1" dirty="0">
                <a:solidFill>
                  <a:srgbClr val="0000FF"/>
                </a:solidFill>
              </a:rPr>
              <a:t> ﬁdelity</a:t>
            </a:r>
            <a:r>
              <a:rPr lang="en-ZA" dirty="0"/>
              <a:t>. A&amp;AS, 143, </a:t>
            </a:r>
            <a:r>
              <a:rPr lang="en-ZA" dirty="0" smtClean="0"/>
              <a:t>515–534</a:t>
            </a:r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6316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993909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Propagation effects </a:t>
            </a:r>
            <a:r>
              <a:rPr lang="en-ZA" b="1" dirty="0" smtClean="0">
                <a:solidFill>
                  <a:srgbClr val="C00000"/>
                </a:solidFill>
              </a:rPr>
              <a:t>present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0434963" y="166580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7" name="Group 6"/>
          <p:cNvGrpSpPr/>
          <p:nvPr/>
        </p:nvGrpSpPr>
        <p:grpSpPr>
          <a:xfrm>
            <a:off x="9642288" y="2249302"/>
            <a:ext cx="1585349" cy="1017368"/>
            <a:chOff x="8870548" y="1164214"/>
            <a:chExt cx="1585349" cy="1017368"/>
          </a:xfrm>
        </p:grpSpPr>
        <p:sp>
          <p:nvSpPr>
            <p:cNvPr id="8" name="Rectangle 7"/>
            <p:cNvSpPr/>
            <p:nvPr/>
          </p:nvSpPr>
          <p:spPr>
            <a:xfrm>
              <a:off x="9286973" y="1164214"/>
              <a:ext cx="1168924" cy="717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9286972" y="1164214"/>
              <a:ext cx="1159497" cy="7129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9286971" y="1877115"/>
              <a:ext cx="11689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9286971" y="1164214"/>
              <a:ext cx="0" cy="712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866720" y="1812250"/>
                  <a:ext cx="4580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6720" y="1812250"/>
                  <a:ext cx="45807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870122" y="1468095"/>
                  <a:ext cx="1795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122" y="1468095"/>
                  <a:ext cx="179536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690" r="-20690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870548" y="1325033"/>
                  <a:ext cx="465705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548" y="1325033"/>
                  <a:ext cx="465705" cy="39126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Left Arrow 22"/>
          <p:cNvSpPr/>
          <p:nvPr/>
        </p:nvSpPr>
        <p:spPr>
          <a:xfrm rot="-1140000">
            <a:off x="2499351" y="3174029"/>
            <a:ext cx="7214852" cy="326987"/>
          </a:xfrm>
          <a:prstGeom prst="leftArrow">
            <a:avLst/>
          </a:prstGeom>
          <a:solidFill>
            <a:srgbClr val="FF99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 rot="-1140000">
            <a:off x="4030676" y="2534962"/>
            <a:ext cx="3810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600" dirty="0" smtClean="0">
                <a:solidFill>
                  <a:srgbClr val="FF0000"/>
                </a:solidFill>
              </a:rPr>
              <a:t>Propagation effects</a:t>
            </a:r>
            <a:endParaRPr lang="en-ZA" sz="3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256" y="120118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</a:t>
            </a:r>
            <a:endParaRPr lang="en-ZA" dirty="0">
              <a:solidFill>
                <a:srgbClr val="660066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216172" y="2318474"/>
            <a:ext cx="977858" cy="1047529"/>
            <a:chOff x="5818431" y="1896271"/>
            <a:chExt cx="977858" cy="1047529"/>
          </a:xfrm>
        </p:grpSpPr>
        <p:sp>
          <p:nvSpPr>
            <p:cNvPr id="29" name="Rectangle 28"/>
            <p:cNvSpPr/>
            <p:nvPr/>
          </p:nvSpPr>
          <p:spPr>
            <a:xfrm rot="1200000">
              <a:off x="5940926" y="1980433"/>
              <a:ext cx="620792" cy="79335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5818431" y="2627327"/>
              <a:ext cx="568999" cy="220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6099698" y="1896271"/>
              <a:ext cx="298082" cy="9576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6397779" y="2097395"/>
              <a:ext cx="277795" cy="744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280197" y="2205266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0197" y="2205266"/>
                  <a:ext cx="190757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8750" r="-15625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6581378" y="2401363"/>
                  <a:ext cx="214911" cy="202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378" y="2401363"/>
                  <a:ext cx="214911" cy="20294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8571" r="-34286" b="-60606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994780" y="2740860"/>
                  <a:ext cx="209838" cy="202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780" y="2740860"/>
                  <a:ext cx="209838" cy="20294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571" r="-25714" b="-51515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1415638" y="3731933"/>
            <a:ext cx="863402" cy="1329948"/>
            <a:chOff x="1415638" y="3731933"/>
            <a:chExt cx="863402" cy="1329948"/>
          </a:xfrm>
        </p:grpSpPr>
        <p:grpSp>
          <p:nvGrpSpPr>
            <p:cNvPr id="36" name="Group 35"/>
            <p:cNvGrpSpPr/>
            <p:nvPr/>
          </p:nvGrpSpPr>
          <p:grpSpPr>
            <a:xfrm>
              <a:off x="1415638" y="3731933"/>
              <a:ext cx="863402" cy="1329948"/>
              <a:chOff x="8892156" y="4919375"/>
              <a:chExt cx="863402" cy="1329948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8984961" y="4919375"/>
                <a:ext cx="298082" cy="957669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ZA" dirty="0"/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8984961" y="4919375"/>
                <a:ext cx="298082" cy="95766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9283043" y="4919375"/>
                <a:ext cx="0" cy="9576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>
                <a:off x="8984961" y="5877044"/>
                <a:ext cx="29808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8892156" y="5879991"/>
                    <a:ext cx="5241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Z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ZA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92156" y="5879991"/>
                    <a:ext cx="524118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9223809" y="5187728"/>
                    <a:ext cx="531749" cy="391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Z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ZA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3809" y="5187728"/>
                    <a:ext cx="531749" cy="39126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415638" y="4143728"/>
                  <a:ext cx="2388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5638" y="4143728"/>
                  <a:ext cx="238848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8205" t="-4444" r="-28205" b="-11111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 rot="-1140000">
                <a:off x="4015125" y="3510184"/>
                <a:ext cx="4773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2800" dirty="0" smtClean="0">
                    <a:solidFill>
                      <a:srgbClr val="0000FF"/>
                    </a:solidFill>
                  </a:rPr>
                  <a:t>Linear transformation matrix,  </a:t>
                </a:r>
                <a14:m>
                  <m:oMath xmlns:m="http://schemas.openxmlformats.org/officeDocument/2006/math">
                    <m:r>
                      <a:rPr lang="en-ZA" sz="2800" b="1" i="1" dirty="0" smtClean="0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en-ZA" sz="2800" b="1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-1140000">
                <a:off x="4015125" y="3510184"/>
                <a:ext cx="4773166" cy="523220"/>
              </a:xfrm>
              <a:prstGeom prst="rect">
                <a:avLst/>
              </a:prstGeom>
              <a:blipFill rotWithShape="0">
                <a:blip r:embed="rId13"/>
                <a:stretch>
                  <a:fillRect l="-2861" b="-979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842493" y="4936925"/>
                <a:ext cx="716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ZA" b="1" i="1" smtClean="0">
                          <a:latin typeface="Cambria Math" panose="02040503050406030204" pitchFamily="18" charset="0"/>
                        </a:rPr>
                        <m:t>𝑱𝒆</m:t>
                      </m:r>
                    </m:oMath>
                  </m:oMathPara>
                </a14:m>
                <a:endParaRPr lang="en-ZA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93" y="4936925"/>
                <a:ext cx="716543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4237" r="-10169" b="-3111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907123" y="5496115"/>
                <a:ext cx="2382254" cy="512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123" y="5496115"/>
                <a:ext cx="2382254" cy="512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7771261" y="4268697"/>
            <a:ext cx="13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Jones matrix</a:t>
            </a:r>
            <a:endParaRPr lang="en-ZA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60816" y="4896677"/>
            <a:ext cx="198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Electric field vector</a:t>
            </a:r>
            <a:endParaRPr lang="en-ZA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77693" y="4896677"/>
            <a:ext cx="153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Voltage vector</a:t>
            </a:r>
            <a:endParaRPr lang="en-ZA" dirty="0">
              <a:solidFill>
                <a:srgbClr val="0000F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7410805" y="5082737"/>
            <a:ext cx="307392" cy="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</p:cNvCxnSpPr>
          <p:nvPr/>
        </p:nvCxnSpPr>
        <p:spPr>
          <a:xfrm>
            <a:off x="8559036" y="5075425"/>
            <a:ext cx="574586" cy="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8336604" y="4638029"/>
            <a:ext cx="7344" cy="269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40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993909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Correlation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0433575" y="1560545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7" name="Group 6"/>
          <p:cNvGrpSpPr/>
          <p:nvPr/>
        </p:nvGrpSpPr>
        <p:grpSpPr>
          <a:xfrm>
            <a:off x="10168256" y="2135647"/>
            <a:ext cx="1585349" cy="1205735"/>
            <a:chOff x="8870548" y="1164214"/>
            <a:chExt cx="1585349" cy="1017368"/>
          </a:xfrm>
        </p:grpSpPr>
        <p:sp>
          <p:nvSpPr>
            <p:cNvPr id="8" name="Rectangle 7"/>
            <p:cNvSpPr/>
            <p:nvPr/>
          </p:nvSpPr>
          <p:spPr>
            <a:xfrm>
              <a:off x="9286973" y="1164214"/>
              <a:ext cx="1168924" cy="717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9286972" y="1164214"/>
              <a:ext cx="1159497" cy="7129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9286971" y="1877115"/>
              <a:ext cx="11689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9286971" y="1164214"/>
              <a:ext cx="0" cy="712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866720" y="1812250"/>
                  <a:ext cx="4580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6720" y="1812250"/>
                  <a:ext cx="45807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870122" y="1468095"/>
                  <a:ext cx="1795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122" y="1468095"/>
                  <a:ext cx="179536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690" r="-20690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870548" y="1325033"/>
                  <a:ext cx="465705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548" y="1325033"/>
                  <a:ext cx="465705" cy="39126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633" y="2275823"/>
            <a:ext cx="841321" cy="7376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144785" y="1860840"/>
            <a:ext cx="115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 </a:t>
            </a:r>
            <a:r>
              <a:rPr lang="en-ZA" i="1" dirty="0" smtClean="0">
                <a:solidFill>
                  <a:srgbClr val="0000FF"/>
                </a:solidFill>
              </a:rPr>
              <a:t>p</a:t>
            </a:r>
            <a:endParaRPr lang="en-ZA" i="1" dirty="0">
              <a:solidFill>
                <a:srgbClr val="0000F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256" y="1093367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</a:t>
            </a:r>
            <a:endParaRPr lang="en-ZA" dirty="0">
              <a:solidFill>
                <a:srgbClr val="660066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650674" y="2036401"/>
            <a:ext cx="1152148" cy="1143004"/>
            <a:chOff x="5818431" y="1896271"/>
            <a:chExt cx="1152148" cy="1143004"/>
          </a:xfrm>
        </p:grpSpPr>
        <p:sp>
          <p:nvSpPr>
            <p:cNvPr id="29" name="Rectangle 28"/>
            <p:cNvSpPr/>
            <p:nvPr/>
          </p:nvSpPr>
          <p:spPr>
            <a:xfrm rot="1200000">
              <a:off x="5940926" y="1980433"/>
              <a:ext cx="620792" cy="79335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5818431" y="2627327"/>
              <a:ext cx="568999" cy="220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6099698" y="1896271"/>
              <a:ext cx="298082" cy="9576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6397779" y="2097395"/>
              <a:ext cx="277795" cy="744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5968549" y="2201928"/>
                  <a:ext cx="308161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8549" y="2201928"/>
                  <a:ext cx="308161" cy="29841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0000" r="-10000" b="-20408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6574060" y="2433152"/>
                  <a:ext cx="396519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060" y="2433152"/>
                  <a:ext cx="396519" cy="2984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692" r="-6154" b="-20408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994780" y="2740860"/>
                  <a:ext cx="389658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𝑝𝑎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780" y="2740860"/>
                  <a:ext cx="389658" cy="29841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7813" r="-1563" b="-20408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992" y="3807070"/>
            <a:ext cx="841321" cy="73768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131119" y="3248459"/>
            <a:ext cx="115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 </a:t>
            </a:r>
            <a:r>
              <a:rPr lang="en-ZA" i="1" dirty="0">
                <a:solidFill>
                  <a:srgbClr val="0000FF"/>
                </a:solidFill>
              </a:rPr>
              <a:t>q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342801" y="3450256"/>
            <a:ext cx="1358102" cy="1451308"/>
            <a:chOff x="1956094" y="3491843"/>
            <a:chExt cx="1358102" cy="1451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1956094" y="3694559"/>
                  <a:ext cx="391710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𝑞𝑏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6094" y="3694559"/>
                  <a:ext cx="391710" cy="29841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7692" r="-9231" b="-26531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" name="Group 58"/>
            <p:cNvGrpSpPr/>
            <p:nvPr/>
          </p:nvGrpSpPr>
          <p:grpSpPr>
            <a:xfrm>
              <a:off x="2154694" y="3491843"/>
              <a:ext cx="1159502" cy="1449041"/>
              <a:chOff x="4871727" y="1108710"/>
              <a:chExt cx="1159502" cy="1449041"/>
            </a:xfrm>
          </p:grpSpPr>
          <p:sp>
            <p:nvSpPr>
              <p:cNvPr id="60" name="Rectangle 59"/>
              <p:cNvSpPr/>
              <p:nvPr/>
            </p:nvSpPr>
            <p:spPr>
              <a:xfrm rot="1200000">
                <a:off x="5031590" y="1242820"/>
                <a:ext cx="839776" cy="1082882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ZA" dirty="0"/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>
                <a:off x="4871727" y="2136348"/>
                <a:ext cx="777871" cy="2987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4871732" y="1427810"/>
                <a:ext cx="1159497" cy="71290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4871727" y="1108710"/>
                <a:ext cx="374643" cy="10276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5451478" y="1747909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ZA" b="1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104440" y="2280752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ZA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684281" y="4151424"/>
                  <a:ext cx="306366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4281" y="4151424"/>
                  <a:ext cx="306366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000" r="-8000" b="-20408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2297081" y="4644736"/>
                  <a:ext cx="384849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𝑞𝑎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7081" y="4644736"/>
                  <a:ext cx="384849" cy="29841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7937" r="-6349" b="-20408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Arrow Connector 19"/>
          <p:cNvCxnSpPr/>
          <p:nvPr/>
        </p:nvCxnSpPr>
        <p:spPr>
          <a:xfrm flipH="1">
            <a:off x="6602498" y="1804408"/>
            <a:ext cx="3699093" cy="631909"/>
          </a:xfrm>
          <a:prstGeom prst="straightConnector1">
            <a:avLst/>
          </a:prstGeom>
          <a:ln w="19050"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675652" y="1804408"/>
            <a:ext cx="3608390" cy="2146979"/>
          </a:xfrm>
          <a:prstGeom prst="straightConnector1">
            <a:avLst/>
          </a:prstGeom>
          <a:ln w="19050"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031435" y="1747091"/>
                <a:ext cx="268086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35" y="1747091"/>
                <a:ext cx="268086" cy="298415"/>
              </a:xfrm>
              <a:prstGeom prst="rect">
                <a:avLst/>
              </a:prstGeom>
              <a:blipFill rotWithShape="0">
                <a:blip r:embed="rId14"/>
                <a:stretch>
                  <a:fillRect l="-29545" r="-9091" b="-2244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8199988" y="3154917"/>
                <a:ext cx="26629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988" y="3154917"/>
                <a:ext cx="266291" cy="298415"/>
              </a:xfrm>
              <a:prstGeom prst="rect">
                <a:avLst/>
              </a:prstGeom>
              <a:blipFill rotWithShape="0">
                <a:blip r:embed="rId15"/>
                <a:stretch>
                  <a:fillRect l="-29545" r="-6818" b="-25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154069" y="2400092"/>
                <a:ext cx="95135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ZA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ZA" b="1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069" y="2400092"/>
                <a:ext cx="951351" cy="298415"/>
              </a:xfrm>
              <a:prstGeom prst="rect">
                <a:avLst/>
              </a:prstGeom>
              <a:blipFill rotWithShape="0">
                <a:blip r:embed="rId16"/>
                <a:stretch>
                  <a:fillRect l="-3205" r="-3846" b="-2244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172917" y="3951387"/>
                <a:ext cx="94000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917" y="3951387"/>
                <a:ext cx="940001" cy="298415"/>
              </a:xfrm>
              <a:prstGeom prst="rect">
                <a:avLst/>
              </a:prstGeom>
              <a:blipFill rotWithShape="0">
                <a:blip r:embed="rId17"/>
                <a:stretch>
                  <a:fillRect l="-3226" r="-2581" b="-2244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858020" y="2871697"/>
            <a:ext cx="1420982" cy="897659"/>
          </a:xfrm>
          <a:prstGeom prst="rect">
            <a:avLst/>
          </a:prstGeom>
          <a:ln>
            <a:solidFill>
              <a:srgbClr val="CC00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6" name="TextBox 75"/>
          <p:cNvSpPr txBox="1"/>
          <p:nvPr/>
        </p:nvSpPr>
        <p:spPr>
          <a:xfrm>
            <a:off x="1025855" y="3104076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Correlator</a:t>
            </a:r>
            <a:endParaRPr lang="en-ZA" dirty="0">
              <a:solidFill>
                <a:srgbClr val="0000FF"/>
              </a:solidFill>
            </a:endParaRPr>
          </a:p>
        </p:txBody>
      </p:sp>
      <p:cxnSp>
        <p:nvCxnSpPr>
          <p:cNvPr id="78" name="Straight Connector 77"/>
          <p:cNvCxnSpPr>
            <a:stCxn id="70" idx="1"/>
          </p:cNvCxnSpPr>
          <p:nvPr/>
        </p:nvCxnSpPr>
        <p:spPr>
          <a:xfrm flipH="1">
            <a:off x="2707607" y="2549300"/>
            <a:ext cx="446462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694562" y="2549299"/>
            <a:ext cx="38910" cy="1551295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71" idx="1"/>
          </p:cNvCxnSpPr>
          <p:nvPr/>
        </p:nvCxnSpPr>
        <p:spPr>
          <a:xfrm>
            <a:off x="2742700" y="4100594"/>
            <a:ext cx="430217" cy="1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75" idx="3"/>
          </p:cNvCxnSpPr>
          <p:nvPr/>
        </p:nvCxnSpPr>
        <p:spPr>
          <a:xfrm flipH="1">
            <a:off x="2279002" y="3320526"/>
            <a:ext cx="428605" cy="1"/>
          </a:xfrm>
          <a:prstGeom prst="straightConnector1">
            <a:avLst/>
          </a:prstGeom>
          <a:ln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403569" y="5622367"/>
                <a:ext cx="2385268" cy="473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=2⟨</m:t>
                      </m:r>
                      <m:sSub>
                        <m:sSubPr>
                          <m:ctrlPr>
                            <a:rPr lang="en-Z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Sup>
                        <m:sSubSup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9" y="5622367"/>
                <a:ext cx="2385268" cy="47301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/>
          <p:cNvCxnSpPr>
            <a:stCxn id="75" idx="2"/>
          </p:cNvCxnSpPr>
          <p:nvPr/>
        </p:nvCxnSpPr>
        <p:spPr>
          <a:xfrm>
            <a:off x="1568511" y="3769356"/>
            <a:ext cx="0" cy="1736499"/>
          </a:xfrm>
          <a:prstGeom prst="straightConnector1">
            <a:avLst/>
          </a:prstGeom>
          <a:ln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87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13" y="84571"/>
            <a:ext cx="10515600" cy="899538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Visibility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30440" y="987274"/>
                <a:ext cx="8320163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2400" dirty="0" smtClean="0">
                    <a:solidFill>
                      <a:srgbClr val="0000FF"/>
                    </a:solidFill>
                  </a:rPr>
                  <a:t>The correlator computes the </a:t>
                </a:r>
                <a:r>
                  <a:rPr lang="en-ZA" sz="2400" dirty="0" smtClean="0">
                    <a:solidFill>
                      <a:srgbClr val="CC0099"/>
                    </a:solidFill>
                  </a:rPr>
                  <a:t>visibility</a:t>
                </a:r>
                <a:r>
                  <a:rPr lang="en-ZA" sz="2400" dirty="0" smtClean="0">
                    <a:solidFill>
                      <a:srgbClr val="0000FF"/>
                    </a:solidFill>
                  </a:rPr>
                  <a:t>,</a:t>
                </a:r>
                <a:r>
                  <a:rPr lang="en-ZA" sz="24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sz="2400" i="1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</m:oMath>
                </a14:m>
                <a:r>
                  <a:rPr lang="en-ZA" sz="2400" dirty="0" smtClean="0">
                    <a:solidFill>
                      <a:srgbClr val="0000FF"/>
                    </a:solidFill>
                  </a:rPr>
                  <a:t>, on the baseline </a:t>
                </a:r>
                <a14:m>
                  <m:oMath xmlns:m="http://schemas.openxmlformats.org/officeDocument/2006/math">
                    <m:r>
                      <a:rPr lang="en-ZA" sz="2400" i="1" dirty="0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ZA" sz="2400" dirty="0" smtClean="0">
                    <a:solidFill>
                      <a:srgbClr val="0000FF"/>
                    </a:solidFill>
                  </a:rPr>
                  <a:t>:</a:t>
                </a:r>
                <a:r>
                  <a:rPr lang="en-ZA" sz="2400" dirty="0" smtClean="0"/>
                  <a:t> </a:t>
                </a:r>
                <a:endParaRPr lang="en-ZA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440" y="987274"/>
                <a:ext cx="8320163" cy="490199"/>
              </a:xfrm>
              <a:prstGeom prst="rect">
                <a:avLst/>
              </a:prstGeom>
              <a:blipFill rotWithShape="0">
                <a:blip r:embed="rId2"/>
                <a:stretch>
                  <a:fillRect l="-1026" t="-8750" b="-2375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4100502" y="2068083"/>
            <a:ext cx="4746092" cy="2106418"/>
            <a:chOff x="5004511" y="2670755"/>
            <a:chExt cx="4746092" cy="2106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004511" y="3686561"/>
                  <a:ext cx="2542363" cy="4730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ZA" sz="2800" b="0" i="1" smtClean="0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sub>
                        </m:sSub>
                        <m:r>
                          <a:rPr lang="en-ZA" sz="2800" b="0" i="1" smtClean="0">
                            <a:latin typeface="Cambria Math" panose="02040503050406030204" pitchFamily="18" charset="0"/>
                          </a:rPr>
                          <m:t>=2⟨ </m:t>
                        </m:r>
                        <m:sSub>
                          <m:sSubPr>
                            <m:ctrlPr>
                              <a:rPr lang="en-ZA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ZA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Sup>
                          <m:sSubSupPr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ZA" sz="28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ZA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ZA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  <m:r>
                          <a:rPr lang="en-ZA" sz="2800" b="0" i="1" smtClean="0">
                            <a:latin typeface="Cambria Math" panose="02040503050406030204" pitchFamily="18" charset="0"/>
                          </a:rPr>
                          <m:t> ⟩</m:t>
                        </m:r>
                      </m:oMath>
                    </m:oMathPara>
                  </a14:m>
                  <a:endParaRPr lang="en-ZA" sz="28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511" y="3686561"/>
                  <a:ext cx="2542363" cy="47301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654773" y="2670755"/>
              <a:ext cx="209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>
                  <a:solidFill>
                    <a:srgbClr val="0000FF"/>
                  </a:solidFill>
                </a:rPr>
                <a:t>Hermitian conjugate</a:t>
              </a:r>
              <a:endParaRPr lang="en-ZA" dirty="0">
                <a:solidFill>
                  <a:srgbClr val="0000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34613" y="3113705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>
                  <a:solidFill>
                    <a:srgbClr val="0000FF"/>
                  </a:solidFill>
                </a:rPr>
                <a:t>Outer product</a:t>
              </a:r>
              <a:endParaRPr lang="en-ZA" dirty="0">
                <a:solidFill>
                  <a:srgbClr val="0000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30965" y="4407841"/>
              <a:ext cx="939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>
                  <a:solidFill>
                    <a:srgbClr val="0000FF"/>
                  </a:solidFill>
                </a:rPr>
                <a:t>Average</a:t>
              </a:r>
              <a:endParaRPr lang="en-ZA" dirty="0">
                <a:solidFill>
                  <a:srgbClr val="0000FF"/>
                </a:solidFill>
              </a:endParaRPr>
            </a:p>
          </p:txBody>
        </p:sp>
        <p:sp>
          <p:nvSpPr>
            <p:cNvPr id="11" name="Left Brace 10"/>
            <p:cNvSpPr/>
            <p:nvPr/>
          </p:nvSpPr>
          <p:spPr>
            <a:xfrm rot="-5400000">
              <a:off x="6736926" y="3722766"/>
              <a:ext cx="297110" cy="1170730"/>
            </a:xfrm>
            <a:prstGeom prst="leftBrace">
              <a:avLst>
                <a:gd name="adj1" fmla="val 8333"/>
                <a:gd name="adj2" fmla="val 51296"/>
              </a:avLst>
            </a:prstGeom>
            <a:ln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6716246" y="3183126"/>
              <a:ext cx="297110" cy="867673"/>
            </a:xfrm>
            <a:prstGeom prst="leftBrace">
              <a:avLst>
                <a:gd name="adj1" fmla="val 8333"/>
                <a:gd name="adj2" fmla="val 51296"/>
              </a:avLst>
            </a:prstGeom>
            <a:ln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7298638" y="3030772"/>
              <a:ext cx="1222792" cy="768005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49792" y="4342220"/>
                <a:ext cx="3344505" cy="767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ZA" sz="2800" dirty="0" smtClean="0"/>
                  <a:t>= 2</a:t>
                </a:r>
                <a14:m>
                  <m:oMath xmlns:m="http://schemas.openxmlformats.org/officeDocument/2006/math">
                    <m:r>
                      <a:rPr lang="en-ZA" sz="2800" i="1">
                        <a:latin typeface="Cambria Math" panose="02040503050406030204" pitchFamily="18" charset="0"/>
                      </a:rPr>
                      <m:t>⟨</m:t>
                    </m:r>
                    <m:d>
                      <m:dPr>
                        <m:ctrlPr>
                          <a:rPr lang="en-ZA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ZA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𝑝𝑎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ZA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𝑝𝑏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ZA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ZA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𝑞𝑎</m:t>
                                  </m:r>
                                </m:sub>
                                <m:sup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ZA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𝑞𝑏</m:t>
                                  </m:r>
                                </m:sub>
                                <m:sup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ZA" sz="28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792" y="4342220"/>
                <a:ext cx="3344505" cy="767711"/>
              </a:xfrm>
              <a:prstGeom prst="rect">
                <a:avLst/>
              </a:prstGeom>
              <a:blipFill rotWithShape="0">
                <a:blip r:embed="rId4"/>
                <a:stretch>
                  <a:fillRect l="-6557" b="-714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57076" y="5644254"/>
                <a:ext cx="4091761" cy="969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Z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i="1" smtClean="0">
                                        <a:latin typeface="Cambria Math" panose="02040503050406030204" pitchFamily="18" charset="0"/>
                                      </a:rPr>
                                      <m:t>⟨</m:t>
                                    </m:r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𝑝𝑎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𝑞𝑎</m:t>
                                    </m:r>
                                  </m:sub>
                                  <m:sup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ZA" sz="2800" i="1" smtClean="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⟨</m:t>
                                    </m:r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𝑝𝑎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ZA" sz="2800" i="1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⟨</m:t>
                                    </m:r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𝑞𝑎</m:t>
                                    </m:r>
                                  </m:sub>
                                  <m:sup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ZA" sz="2800" i="1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⟨</m:t>
                                    </m:r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ZA" sz="2800" i="1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076" y="5644254"/>
                <a:ext cx="4091761" cy="9694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972550" y="3646325"/>
            <a:ext cx="2812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These 4 quantities are the outputs from the </a:t>
            </a:r>
            <a:r>
              <a:rPr lang="en-ZA" dirty="0" err="1" smtClean="0">
                <a:solidFill>
                  <a:srgbClr val="0000FF"/>
                </a:solidFill>
              </a:rPr>
              <a:t>correlator</a:t>
            </a:r>
            <a:endParaRPr lang="en-ZA" dirty="0" smtClean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969827" y="4342221"/>
            <a:ext cx="2005446" cy="1128509"/>
          </a:xfrm>
          <a:prstGeom prst="straightConnector1">
            <a:avLst/>
          </a:prstGeom>
          <a:ln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/>
          <p:cNvSpPr/>
          <p:nvPr/>
        </p:nvSpPr>
        <p:spPr>
          <a:xfrm rot="5400000">
            <a:off x="7156254" y="4036785"/>
            <a:ext cx="297110" cy="2867890"/>
          </a:xfrm>
          <a:prstGeom prst="leftBrace">
            <a:avLst>
              <a:gd name="adj1" fmla="val 8333"/>
              <a:gd name="adj2" fmla="val 51296"/>
            </a:avLst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6252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38" y="126228"/>
            <a:ext cx="10515600" cy="796410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Correlation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833056" y="2389872"/>
                <a:ext cx="2542363" cy="473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=2⟨ </m:t>
                      </m:r>
                      <m:sSub>
                        <m:sSubPr>
                          <m:ctrlPr>
                            <a:rPr lang="en-Z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Sup>
                        <m:sSubSup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 ⟩</m:t>
                      </m:r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056" y="2389872"/>
                <a:ext cx="2542363" cy="4730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25279" y="1343082"/>
                <a:ext cx="3157916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ZA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ZA" sz="2800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ZA" sz="2800" b="1" dirty="0" smtClean="0"/>
                  <a:t>   </a:t>
                </a:r>
                <a:r>
                  <a:rPr lang="en-ZA" sz="2800" dirty="0" smtClean="0"/>
                  <a:t>,</a:t>
                </a:r>
                <a:r>
                  <a:rPr lang="en-ZA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28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ZA" sz="2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ZA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ZA" sz="2800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endParaRPr lang="en-ZA" sz="2800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279" y="1343082"/>
                <a:ext cx="3157916" cy="464101"/>
              </a:xfrm>
              <a:prstGeom prst="rect">
                <a:avLst/>
              </a:prstGeom>
              <a:blipFill rotWithShape="0">
                <a:blip r:embed="rId3"/>
                <a:stretch>
                  <a:fillRect t="-22368" b="-4078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38899" y="3110685"/>
                <a:ext cx="3484928" cy="5802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ZA" sz="2800" b="0" dirty="0" smtClean="0"/>
                  <a:t>         </a:t>
                </a:r>
                <a14:m>
                  <m:oMath xmlns:m="http://schemas.openxmlformats.org/officeDocument/2006/math"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=2⟨</m:t>
                    </m:r>
                    <m:d>
                      <m:dPr>
                        <m:ctrlPr>
                          <a:rPr lang="en-ZA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ZA" sz="2800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d>
                    <m:sSup>
                      <m:sSupPr>
                        <m:ctrlPr>
                          <a:rPr lang="en-ZA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ZA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ZA" sz="28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8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en-ZA" sz="2800" b="1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  <m:sup>
                        <m:r>
                          <a:rPr lang="en-ZA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899" y="3110685"/>
                <a:ext cx="3484928" cy="5802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11264" y="4198957"/>
                <a:ext cx="3170996" cy="473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ZA" sz="2800" b="0" dirty="0" smtClean="0"/>
                  <a:t>         </a:t>
                </a:r>
                <a14:m>
                  <m:oMath xmlns:m="http://schemas.openxmlformats.org/officeDocument/2006/math"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=2⟨</m:t>
                    </m:r>
                    <m:sSub>
                      <m:sSubPr>
                        <m:ctrlP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ZA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800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  <m:sSup>
                          <m:sSupPr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2800" b="1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264" y="4198957"/>
                <a:ext cx="3170996" cy="4730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38899" y="5167568"/>
                <a:ext cx="3176832" cy="473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ZA" sz="2800" b="0" dirty="0" smtClean="0"/>
                  <a:t>         </a:t>
                </a:r>
                <a14:m>
                  <m:oMath xmlns:m="http://schemas.openxmlformats.org/officeDocument/2006/math"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=⟨</m:t>
                    </m:r>
                    <m:sSub>
                      <m:sSubPr>
                        <m:ctrlP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ZA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ZA" sz="2800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  <m:sSup>
                          <m:sSupPr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2800" b="1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899" y="5167568"/>
                <a:ext cx="3176832" cy="4730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3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9" y="115743"/>
            <a:ext cx="10515600" cy="912957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Coherency, or Brightness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415373" y="1266927"/>
                <a:ext cx="3353161" cy="565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latin typeface="Cambria Math" panose="02040503050406030204" pitchFamily="18" charset="0"/>
                        </a:rPr>
                        <m:t>=⟨</m:t>
                      </m:r>
                      <m:sSub>
                        <m:sSub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Z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ZA" sz="28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sSup>
                            <m:sSupPr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2800" b="1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ZA" sz="28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373" y="1266927"/>
                <a:ext cx="3353161" cy="5653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76746" y="2234594"/>
            <a:ext cx="8476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rgbClr val="0000FF"/>
                </a:solidFill>
              </a:rPr>
              <a:t>By definition, the </a:t>
            </a:r>
            <a:r>
              <a:rPr lang="en-ZA" sz="2800" dirty="0" smtClean="0">
                <a:solidFill>
                  <a:srgbClr val="CC0099"/>
                </a:solidFill>
              </a:rPr>
              <a:t>coherency</a:t>
            </a:r>
            <a:r>
              <a:rPr lang="en-ZA" sz="2800" dirty="0" smtClean="0">
                <a:solidFill>
                  <a:srgbClr val="0000FF"/>
                </a:solidFill>
              </a:rPr>
              <a:t>, or </a:t>
            </a:r>
            <a:r>
              <a:rPr lang="en-ZA" sz="2800" dirty="0" smtClean="0">
                <a:solidFill>
                  <a:srgbClr val="CC0099"/>
                </a:solidFill>
              </a:rPr>
              <a:t>brightness</a:t>
            </a:r>
            <a:r>
              <a:rPr lang="en-ZA" sz="2800" dirty="0" smtClean="0">
                <a:solidFill>
                  <a:srgbClr val="0000FF"/>
                </a:solidFill>
              </a:rPr>
              <a:t>, </a:t>
            </a:r>
            <a:r>
              <a:rPr lang="en-ZA" sz="2800" dirty="0" smtClean="0">
                <a:solidFill>
                  <a:srgbClr val="FF0000"/>
                </a:solidFill>
              </a:rPr>
              <a:t>B</a:t>
            </a:r>
            <a:r>
              <a:rPr lang="en-ZA" sz="2800" dirty="0" smtClean="0">
                <a:solidFill>
                  <a:srgbClr val="0000FF"/>
                </a:solidFill>
              </a:rPr>
              <a:t>, is given by:</a:t>
            </a:r>
            <a:endParaRPr lang="en-ZA" sz="2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15980" y="3146197"/>
                <a:ext cx="5059911" cy="78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ZA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ZA" sz="2800" i="1">
                        <a:latin typeface="Cambria Math" panose="02040503050406030204" pitchFamily="18" charset="0"/>
                      </a:rPr>
                      <m:t>⟨2</m:t>
                    </m:r>
                    <m:r>
                      <a:rPr lang="en-ZA" sz="2800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ZA" sz="28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sz="2800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ZA" sz="28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ZA" sz="2800" dirty="0"/>
                  <a:t> </a:t>
                </a:r>
                <a14:m>
                  <m:oMath xmlns:m="http://schemas.openxmlformats.org/officeDocument/2006/math">
                    <m:r>
                      <a:rPr lang="en-ZA" sz="28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ZA" sz="2800" dirty="0" smtClean="0"/>
                  <a:t> =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ZA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𝑖𝑉</m:t>
                              </m:r>
                            </m:e>
                          </m:mr>
                          <m:mr>
                            <m:e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𝑖𝑉</m:t>
                              </m:r>
                            </m:e>
                            <m:e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980" y="3146197"/>
                <a:ext cx="5059911" cy="785280"/>
              </a:xfrm>
              <a:prstGeom prst="rect">
                <a:avLst/>
              </a:prstGeom>
              <a:blipFill rotWithShape="0">
                <a:blip r:embed="rId3"/>
                <a:stretch>
                  <a:fillRect b="-620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86201" y="4319860"/>
                <a:ext cx="43391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ZA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ZA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ZA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ZA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ZA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ZA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ZA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ZA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ZA" sz="2800" dirty="0" smtClean="0">
                    <a:solidFill>
                      <a:srgbClr val="0000FF"/>
                    </a:solidFill>
                  </a:rPr>
                  <a:t>Stokes parameters</a:t>
                </a:r>
                <a:endParaRPr lang="en-ZA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201" y="4319860"/>
                <a:ext cx="4339137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1765" r="-1545" b="-3411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837937" y="5210849"/>
                <a:ext cx="2536272" cy="565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ZA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937" y="5210849"/>
                <a:ext cx="2536272" cy="5653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02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4042</TotalTime>
  <Words>1232</Words>
  <Application>Microsoft Office PowerPoint</Application>
  <PresentationFormat>Widescreen</PresentationFormat>
  <Paragraphs>343</Paragraphs>
  <Slides>40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    Radio-Interferometric Measurement Equation  Introductory Radio Interferometry Course  Radio Astronomy Techniques and Technologies Group (RATT) Rhodes University</vt:lpstr>
      <vt:lpstr>Radio-Interferometric Measurement Equation                                             (RIME)</vt:lpstr>
      <vt:lpstr>Introduction</vt:lpstr>
      <vt:lpstr>Propagation effects absent</vt:lpstr>
      <vt:lpstr>Propagation effects present</vt:lpstr>
      <vt:lpstr>Correlation</vt:lpstr>
      <vt:lpstr>Visibility</vt:lpstr>
      <vt:lpstr>Correlation</vt:lpstr>
      <vt:lpstr>Coherency, or Brightness</vt:lpstr>
      <vt:lpstr>Radio-Interferometric Measurement Equation                                             (RIME)</vt:lpstr>
      <vt:lpstr>Component Jones matrices</vt:lpstr>
      <vt:lpstr>Component Jones matrices</vt:lpstr>
      <vt:lpstr>Component Jones matrices</vt:lpstr>
      <vt:lpstr>Component Jones matrices</vt:lpstr>
      <vt:lpstr>Calibration</vt:lpstr>
      <vt:lpstr>Direction-independent and  direction-dependent effects</vt:lpstr>
      <vt:lpstr>Direction-independent and  direction-dependent effects</vt:lpstr>
      <vt:lpstr>Direction-independent and  direction-dependent effects</vt:lpstr>
      <vt:lpstr>Direction-independent effects</vt:lpstr>
      <vt:lpstr>Direction-dependent effects</vt:lpstr>
      <vt:lpstr>Structure of Jones matrices</vt:lpstr>
      <vt:lpstr>Rotation matrices</vt:lpstr>
      <vt:lpstr>Leakage matrices</vt:lpstr>
      <vt:lpstr>Gain matrices</vt:lpstr>
      <vt:lpstr>Direction dependent effect: Primary beam</vt:lpstr>
      <vt:lpstr>Primary beam amplitude variation with distance from center</vt:lpstr>
      <vt:lpstr>EVLA primary beam</vt:lpstr>
      <vt:lpstr>Primary beam rotation</vt:lpstr>
      <vt:lpstr>Variation of primary beam with frequency</vt:lpstr>
      <vt:lpstr>Incorporating primary beam in calibration </vt:lpstr>
      <vt:lpstr>Field around radio source 3C147, imaged with EVLA </vt:lpstr>
      <vt:lpstr>Calibration procedure</vt:lpstr>
      <vt:lpstr>Differential gains</vt:lpstr>
      <vt:lpstr>Differential gains</vt:lpstr>
      <vt:lpstr>Incorporating differential gains in calibration </vt:lpstr>
      <vt:lpstr>Differential gains</vt:lpstr>
      <vt:lpstr>Incorporating primary beam in calibration </vt:lpstr>
      <vt:lpstr>References</vt:lpstr>
      <vt:lpstr>References (continued)</vt:lpstr>
      <vt:lpstr>References (continued)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Calibration  Introductory Radio Interferometry Course  Radio Astronomy Techniques and Technologies Group (RATT) Rhodes University</dc:title>
  <dc:creator>mmitra</dc:creator>
  <cp:lastModifiedBy>mmitra</cp:lastModifiedBy>
  <cp:revision>120</cp:revision>
  <dcterms:created xsi:type="dcterms:W3CDTF">2015-01-20T10:17:56Z</dcterms:created>
  <dcterms:modified xsi:type="dcterms:W3CDTF">2015-01-27T10:53:09Z</dcterms:modified>
</cp:coreProperties>
</file>